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KBIZ한마음명조 B" panose="02020503020101020101" pitchFamily="18" charset="-127"/>
      <p:regular r:id="rId41"/>
    </p:embeddedFont>
    <p:embeddedFont>
      <p:font typeface="KoPub바탕체 Medium" panose="02020603020101020101" pitchFamily="18" charset="-127"/>
      <p:regular r:id="rId42"/>
    </p:embeddedFont>
    <p:embeddedFont>
      <p:font typeface="나눔고딕" panose="020D0604000000000000" pitchFamily="50" charset="-127"/>
      <p:regular r:id="rId43"/>
      <p:bold r:id="rId44"/>
    </p:embeddedFont>
    <p:embeddedFont>
      <p:font typeface="나눔스퀘어" panose="020B0600000101010101" pitchFamily="50" charset="-127"/>
      <p:regular r:id="rId45"/>
    </p:embeddedFont>
    <p:embeddedFont>
      <p:font typeface="나눔스퀘어 Bold" panose="020B0600000101010101" pitchFamily="50" charset="-127"/>
      <p:bold r:id="rId46"/>
    </p:embeddedFont>
    <p:embeddedFont>
      <p:font typeface="나눔스퀘어 ExtraBold" panose="020B0600000101010101" pitchFamily="50" charset="-127"/>
      <p:bold r:id="rId47"/>
    </p:embeddedFont>
    <p:embeddedFont>
      <p:font typeface="나눔스퀘어 Light" panose="020B0600000101010101" pitchFamily="50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카페24 빛나는별" pitchFamily="2" charset="-127"/>
      <p:regular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Helvetica" panose="020B0604020202020204" pitchFamily="34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wholeTbl>
    <a:band2H>
      <a:tcTxStyle/>
      <a:tcStyle>
        <a:tcBdr/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D5E1DE"/>
          </a:solidFill>
        </a:fill>
      </a:tcStyle>
    </a:wholeTbl>
    <a:band2H>
      <a:tcTxStyle/>
      <a:tcStyle>
        <a:tcBdr/>
        <a:fill>
          <a:solidFill>
            <a:srgbClr val="EBF1EF"/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F4F5F0"/>
          </a:solidFill>
        </a:fill>
      </a:tcStyle>
    </a:wholeTbl>
    <a:band2H>
      <a:tcTxStyle/>
      <a:tcStyle>
        <a:tcBdr/>
        <a:fill>
          <a:solidFill>
            <a:srgbClr val="F9FAF8"/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F3F7FC"/>
          </a:solidFill>
        </a:fill>
      </a:tcStyle>
    </a:wholeTbl>
    <a:band2H>
      <a:tcTxStyle/>
      <a:tcStyle>
        <a:tcBdr/>
        <a:fill>
          <a:solidFill>
            <a:srgbClr val="F9FBFD"/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0" autoAdjust="0"/>
  </p:normalViewPr>
  <p:slideViewPr>
    <p:cSldViewPr snapToGrid="0">
      <p:cViewPr>
        <p:scale>
          <a:sx n="66" d="100"/>
          <a:sy n="66" d="100"/>
        </p:scale>
        <p:origin x="1301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내부 프로젝트 평가 평균 </a:t>
            </a:r>
            <a:r>
              <a:rPr lang="en-US" altLang="ko-KR" dirty="0"/>
              <a:t>(1~5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자체 평가 평균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주제선정</c:v>
                </c:pt>
                <c:pt idx="1">
                  <c:v>변수설정</c:v>
                </c:pt>
                <c:pt idx="2">
                  <c:v>데이터 탐색 및 전처리</c:v>
                </c:pt>
                <c:pt idx="3">
                  <c:v>머신러닝 코드</c:v>
                </c:pt>
                <c:pt idx="4">
                  <c:v>결과 활용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3.75</c:v>
                </c:pt>
                <c:pt idx="1">
                  <c:v>3.25</c:v>
                </c:pt>
                <c:pt idx="2">
                  <c:v>4.25</c:v>
                </c:pt>
                <c:pt idx="3">
                  <c:v>4</c:v>
                </c:pt>
                <c:pt idx="4">
                  <c:v>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A5-4119-B3C3-1791BCEE2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6"/>
        <c:axId val="856679455"/>
        <c:axId val="856679039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열1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주제선정</c:v>
                      </c:pt>
                      <c:pt idx="1">
                        <c:v>변수설정</c:v>
                      </c:pt>
                      <c:pt idx="2">
                        <c:v>데이터 탐색 및 전처리</c:v>
                      </c:pt>
                      <c:pt idx="3">
                        <c:v>머신러닝 코드</c:v>
                      </c:pt>
                      <c:pt idx="4">
                        <c:v>결과 활용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6A5-4119-B3C3-1791BCEE239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열2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주제선정</c:v>
                      </c:pt>
                      <c:pt idx="1">
                        <c:v>변수설정</c:v>
                      </c:pt>
                      <c:pt idx="2">
                        <c:v>데이터 탐색 및 전처리</c:v>
                      </c:pt>
                      <c:pt idx="3">
                        <c:v>머신러닝 코드</c:v>
                      </c:pt>
                      <c:pt idx="4">
                        <c:v>결과 활용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Sheet1!$D$2:$D$6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C6A5-4119-B3C3-1791BCEE239A}"/>
                  </c:ext>
                </c:extLst>
              </c15:ser>
            </c15:filteredBarSeries>
          </c:ext>
        </c:extLst>
      </c:barChart>
      <c:catAx>
        <c:axId val="856679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6679039"/>
        <c:crosses val="autoZero"/>
        <c:auto val="1"/>
        <c:lblAlgn val="ctr"/>
        <c:lblOffset val="100"/>
        <c:noMultiLvlLbl val="0"/>
      </c:catAx>
      <c:valAx>
        <c:axId val="856679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6679455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화살표 없애면 좋다. 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7" name="Shape 4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6" name="Shape 5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VAR 은 </a:t>
            </a:r>
            <a:r>
              <a:rPr dirty="0" err="1"/>
              <a:t>충격에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설명변수</a:t>
            </a:r>
            <a:r>
              <a:rPr dirty="0"/>
              <a:t> 중 </a:t>
            </a:r>
            <a:r>
              <a:rPr dirty="0" err="1"/>
              <a:t>VIX가</a:t>
            </a:r>
            <a:r>
              <a:rPr dirty="0"/>
              <a:t> </a:t>
            </a:r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의미있었다</a:t>
            </a:r>
            <a:r>
              <a:rPr dirty="0"/>
              <a:t>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0" name="Shape 5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 은 충격에 대한 설명변수 중 VIX가 가장 의미있었다.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7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화살표 없애면 좋다. 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화살표 없애면 좋다. 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경제적 충격 논문 : https://kiss-kstudy-com.proxy.cau.ac.kr/thesis/thesis-view.asp?key=3907197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스텝을</a:t>
            </a:r>
            <a:r>
              <a:rPr dirty="0"/>
              <a:t> </a:t>
            </a:r>
            <a:r>
              <a:rPr dirty="0" err="1"/>
              <a:t>밟으면서</a:t>
            </a:r>
            <a:r>
              <a:rPr dirty="0"/>
              <a:t> </a:t>
            </a:r>
            <a:r>
              <a:rPr dirty="0" err="1"/>
              <a:t>업데이트</a:t>
            </a:r>
            <a:r>
              <a:rPr dirty="0"/>
              <a:t> 한 </a:t>
            </a:r>
            <a:r>
              <a:rPr dirty="0" err="1"/>
              <a:t>이유가</a:t>
            </a:r>
            <a:r>
              <a:rPr dirty="0"/>
              <a:t> , </a:t>
            </a:r>
            <a:r>
              <a:rPr dirty="0" err="1"/>
              <a:t>코로나</a:t>
            </a:r>
            <a:r>
              <a:rPr dirty="0"/>
              <a:t> </a:t>
            </a:r>
            <a:r>
              <a:rPr dirty="0" err="1"/>
              <a:t>충격을</a:t>
            </a:r>
            <a:r>
              <a:rPr dirty="0"/>
              <a:t> </a:t>
            </a:r>
            <a:r>
              <a:rPr dirty="0" err="1"/>
              <a:t>보려고</a:t>
            </a:r>
            <a:r>
              <a:rPr dirty="0"/>
              <a:t> </a:t>
            </a:r>
            <a:r>
              <a:rPr dirty="0" err="1"/>
              <a:t>코로나</a:t>
            </a:r>
            <a:r>
              <a:rPr dirty="0"/>
              <a:t> </a:t>
            </a:r>
            <a:r>
              <a:rPr dirty="0" err="1"/>
              <a:t>이전까지</a:t>
            </a:r>
            <a:r>
              <a:rPr dirty="0"/>
              <a:t> </a:t>
            </a:r>
            <a:r>
              <a:rPr dirty="0" err="1"/>
              <a:t>아리마</a:t>
            </a:r>
            <a:r>
              <a:rPr dirty="0"/>
              <a:t> </a:t>
            </a:r>
            <a:r>
              <a:rPr dirty="0" err="1"/>
              <a:t>모델</a:t>
            </a:r>
            <a:r>
              <a:rPr dirty="0"/>
              <a:t> vs </a:t>
            </a:r>
            <a:r>
              <a:rPr dirty="0" err="1"/>
              <a:t>코로나</a:t>
            </a:r>
            <a:r>
              <a:rPr dirty="0"/>
              <a:t> </a:t>
            </a:r>
            <a:r>
              <a:rPr dirty="0" err="1"/>
              <a:t>이후</a:t>
            </a:r>
            <a:r>
              <a:rPr dirty="0"/>
              <a:t> </a:t>
            </a:r>
            <a:r>
              <a:rPr dirty="0" err="1"/>
              <a:t>스텝으로</a:t>
            </a:r>
            <a:r>
              <a:rPr dirty="0"/>
              <a:t> </a:t>
            </a:r>
            <a:r>
              <a:rPr dirty="0" err="1"/>
              <a:t>따라가면서</a:t>
            </a:r>
            <a:r>
              <a:rPr dirty="0"/>
              <a:t> </a:t>
            </a:r>
            <a:r>
              <a:rPr dirty="0" err="1"/>
              <a:t>예측</a:t>
            </a:r>
            <a:r>
              <a:rPr dirty="0"/>
              <a:t> </a:t>
            </a:r>
          </a:p>
          <a:p>
            <a:r>
              <a:rPr dirty="0"/>
              <a:t>그 </a:t>
            </a:r>
            <a:r>
              <a:rPr dirty="0" err="1"/>
              <a:t>차이를</a:t>
            </a:r>
            <a:r>
              <a:rPr dirty="0"/>
              <a:t> </a:t>
            </a:r>
            <a:r>
              <a:rPr dirty="0" err="1"/>
              <a:t>보려고</a:t>
            </a:r>
            <a:r>
              <a:rPr dirty="0"/>
              <a:t> </a:t>
            </a:r>
            <a:r>
              <a:rPr dirty="0" err="1"/>
              <a:t>비교</a:t>
            </a:r>
            <a:r>
              <a:rPr dirty="0"/>
              <a:t>. 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4" name="Shape 4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VAR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모형의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설정시</a:t>
            </a:r>
            <a:br>
              <a:rPr dirty="0">
                <a:latin typeface="+mn-lt"/>
                <a:ea typeface="+mn-ea"/>
                <a:cs typeface="+mn-cs"/>
                <a:sym typeface="Helvetica"/>
              </a:rPr>
            </a:br>
            <a:r>
              <a:rPr dirty="0" err="1"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rPr dirty="0"/>
              <a:t>,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변수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및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변수의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순서</a:t>
            </a:r>
            <a:r>
              <a:rPr dirty="0"/>
              <a:t>,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시차길이에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의해서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결과가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달라질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수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있음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VAR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은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사실상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ARIMA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의 </a:t>
            </a:r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벡터꼴임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. 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벡터꼴의 자기회귀 모델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. 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altLang="ko-KR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https://www.machinelearningplus.com/time-series/vector-autoregression-examples-python/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이건 꼭 확인하면 좋다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….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VAR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모형의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설정시</a:t>
            </a:r>
            <a:br>
              <a:rPr dirty="0">
                <a:latin typeface="+mn-lt"/>
                <a:ea typeface="+mn-ea"/>
                <a:cs typeface="+mn-cs"/>
                <a:sym typeface="Helvetica"/>
              </a:rPr>
            </a:br>
            <a:r>
              <a:rPr dirty="0" err="1"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rPr dirty="0"/>
              <a:t>,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사용될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변수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및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변수의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순서</a:t>
            </a:r>
            <a:r>
              <a:rPr dirty="0"/>
              <a:t>,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시차길이에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의해서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결과가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달라질</a:t>
            </a:r>
            <a:br>
              <a:rPr dirty="0">
                <a:latin typeface="+mn-lt"/>
                <a:ea typeface="+mn-ea"/>
                <a:cs typeface="+mn-cs"/>
                <a:sym typeface="Helvetica"/>
              </a:rPr>
            </a:br>
            <a:r>
              <a:rPr dirty="0">
                <a:latin typeface="+mn-lt"/>
                <a:ea typeface="+mn-ea"/>
                <a:cs typeface="+mn-cs"/>
                <a:sym typeface="Helvetica"/>
              </a:rPr>
              <a:t>수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있음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AIRMA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로도 충격반응그래프를 </a:t>
            </a:r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그릴수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있다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하지만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VAR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을 사용하는 이유는 </a:t>
            </a:r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여러변수의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충격을 동시비교가 가능하기 때문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위 그래프의 계수를 충격반응함수라고 부르며 이 각 행렬 충격반응함수의 각 원소는 현재와 과거 변수들의 관계를 알려준다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.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이때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각 변수가 상관성을 지닐 수 있다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.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쇼크가 온 이후에 또다른 쇼크가 오는 상황에 대해 어느정도 상관성을 </a:t>
            </a:r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없애줘야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변수간 충격반응함수가 정확하게 계산될 수 있다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. 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변수간 상관관계를 </a:t>
            </a:r>
            <a:r>
              <a:rPr lang="ko-KR" altLang="en-US" dirty="0" err="1">
                <a:latin typeface="+mn-lt"/>
                <a:ea typeface="+mn-ea"/>
                <a:cs typeface="+mn-cs"/>
                <a:sym typeface="Helvetica"/>
              </a:rPr>
              <a:t>없애주기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위해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Cholesky decomposition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개념이 필요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.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(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이때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lag operator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개념이 매우 중요해짐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) 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VAR </a:t>
            </a: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충격반응분석 관련 블로그 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https://xxxxxxxxxxxxxxxxx.tistory.com/entry/%EC%8B%9C%EA%B3%84%EC%97%B4-%EB%B2%A1%ED%84%B0-%EC%9E%90%EA%B8%B0%ED%9A%8C%EA%B7%80%EB%AA%A8%EB%8D%B8-Vector-Auto-Regressive-Model?category=874726 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변수간 상관관계를 제거하거나 고려하지 못함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. 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rPr dirty="0"/>
              <a:t>본문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/>
              <a:t>본문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/>
              <a:t>본문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/>
              <a:t>본문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/>
              <a:t>본문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9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rPr dirty="0"/>
              <a:t>본문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/>
              <a:t>본문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/>
              <a:t>본문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/>
              <a:t>본문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/>
              <a:t>본문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97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indent="0">
              <a:buSzTx/>
              <a:buFontTx/>
              <a:buNone/>
              <a:defRPr sz="1600"/>
            </a:pPr>
            <a:endParaRPr dirty="0"/>
          </a:p>
        </p:txBody>
      </p:sp>
      <p:sp>
        <p:nvSpPr>
          <p:cNvPr id="9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06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rPr dirty="0"/>
              <a:t>본문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/>
              <a:t>본문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/>
              <a:t>본문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/>
              <a:t>본문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/>
              <a:t>본문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8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/>
              <a:t>본문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/>
              <a:t>본문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/>
              <a:t>본문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/>
              <a:t>본문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/>
              <a:t>본문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2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/>
              <a:t>본문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/>
              <a:t>본문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/>
              <a:t>본문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/>
              <a:t>본문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/>
              <a:t>본문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3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rPr dirty="0"/>
              <a:t>본문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/>
              <a:t>본문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/>
              <a:t>본문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/>
              <a:t>본문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/>
              <a:t>본문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5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dirty="0"/>
              <a:t>본문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/>
              <a:t>본문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/>
              <a:t>본문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/>
              <a:t>본문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/>
              <a:t>본문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5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IT 플랫폼 개요"/>
          <p:cNvSpPr txBox="1">
            <a:spLocks noGrp="1"/>
          </p:cNvSpPr>
          <p:nvPr>
            <p:ph type="title" hasCustomPrompt="1"/>
          </p:nvPr>
        </p:nvSpPr>
        <p:spPr>
          <a:xfrm>
            <a:off x="426284" y="516735"/>
            <a:ext cx="1706643" cy="30320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IT 플랫폼 개요</a:t>
            </a:r>
          </a:p>
        </p:txBody>
      </p:sp>
      <p:sp>
        <p:nvSpPr>
          <p:cNvPr id="6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rPr dirty="0"/>
              <a:t>본문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/>
              <a:t>본문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/>
              <a:t>본문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/>
              <a:t>본문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/>
              <a:t>본문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65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pPr marL="0" indent="0"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 0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BDB">
            <a:alpha val="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11181079" y="-28748"/>
            <a:ext cx="96520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</a:p>
          <a:p>
            <a:pPr>
              <a:defRPr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배아프조</a:t>
            </a:r>
          </a:p>
        </p:txBody>
      </p:sp>
      <p:grpSp>
        <p:nvGrpSpPr>
          <p:cNvPr id="8" name="그래픽 9"/>
          <p:cNvGrpSpPr/>
          <p:nvPr/>
        </p:nvGrpSpPr>
        <p:grpSpPr>
          <a:xfrm>
            <a:off x="11827888" y="220534"/>
            <a:ext cx="162306" cy="262007"/>
            <a:chOff x="0" y="0"/>
            <a:chExt cx="162305" cy="262006"/>
          </a:xfrm>
        </p:grpSpPr>
        <p:sp>
          <p:nvSpPr>
            <p:cNvPr id="3" name="자유형: 도형 11"/>
            <p:cNvSpPr/>
            <p:nvPr/>
          </p:nvSpPr>
          <p:spPr>
            <a:xfrm>
              <a:off x="12240" y="8831"/>
              <a:ext cx="141447" cy="148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>
                <a:ea typeface="나눔스퀘어" panose="020B0600000101010101" pitchFamily="50" charset="-127"/>
              </a:endParaRPr>
            </a:p>
          </p:txBody>
        </p:sp>
        <p:grpSp>
          <p:nvGrpSpPr>
            <p:cNvPr id="7" name="그래픽 9"/>
            <p:cNvGrpSpPr/>
            <p:nvPr/>
          </p:nvGrpSpPr>
          <p:grpSpPr>
            <a:xfrm>
              <a:off x="0" y="0"/>
              <a:ext cx="162306" cy="262007"/>
              <a:chOff x="0" y="0"/>
              <a:chExt cx="162305" cy="262006"/>
            </a:xfrm>
          </p:grpSpPr>
          <p:sp>
            <p:nvSpPr>
              <p:cNvPr id="4" name="자유형: 도형 13"/>
              <p:cNvSpPr/>
              <p:nvPr/>
            </p:nvSpPr>
            <p:spPr>
              <a:xfrm>
                <a:off x="-1" y="180638"/>
                <a:ext cx="156493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" name="자유형: 도형 14"/>
              <p:cNvSpPr/>
              <p:nvPr/>
            </p:nvSpPr>
            <p:spPr>
              <a:xfrm>
                <a:off x="1163" y="0"/>
                <a:ext cx="161143" cy="165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2" h="19715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" name="자유형: 도형 15"/>
              <p:cNvSpPr/>
              <p:nvPr/>
            </p:nvSpPr>
            <p:spPr>
              <a:xfrm>
                <a:off x="71606" y="60838"/>
                <a:ext cx="29448" cy="48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9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10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본문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/>
              <a:t>본문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/>
              <a:t>본문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/>
              <a:t>본문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/>
              <a:t>본문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892779" y="6400413"/>
            <a:ext cx="461022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ea typeface="나눔스퀘어" panose="020B0600000101010101" pitchFamily="50" charset="-127"/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/>
          <a:ea typeface="나눔스퀘어" panose="020B0600000101010101" pitchFamily="50" charset="-127"/>
          <a:cs typeface="나눔스퀘어" panose="020B0600000101010101" pitchFamily="50" charset="-127"/>
          <a:sym typeface="나눔스퀘어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/>
          <a:ea typeface="나눔스퀘어" panose="020B0600000101010101" pitchFamily="50" charset="-127"/>
          <a:cs typeface="나눔스퀘어" panose="020B0600000101010101" pitchFamily="50" charset="-127"/>
          <a:sym typeface="나눔스퀘어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/>
          <a:ea typeface="나눔스퀘어" panose="020B0600000101010101" pitchFamily="50" charset="-127"/>
          <a:cs typeface="나눔스퀘어" panose="020B0600000101010101" pitchFamily="50" charset="-127"/>
          <a:sym typeface="나눔스퀘어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/>
          <a:ea typeface="나눔스퀘어" panose="020B0600000101010101" pitchFamily="50" charset="-127"/>
          <a:cs typeface="나눔스퀘어" panose="020B0600000101010101" pitchFamily="50" charset="-127"/>
          <a:sym typeface="나눔스퀘어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/>
          <a:ea typeface="나눔스퀘어" panose="020B0600000101010101" pitchFamily="50" charset="-127"/>
          <a:cs typeface="나눔스퀘어" panose="020B0600000101010101" pitchFamily="50" charset="-127"/>
          <a:sym typeface="나눔스퀘어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562" y="2151172"/>
            <a:ext cx="6727567" cy="400514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직사각형 4"/>
          <p:cNvSpPr/>
          <p:nvPr/>
        </p:nvSpPr>
        <p:spPr>
          <a:xfrm>
            <a:off x="-24801" y="-26140"/>
            <a:ext cx="12216802" cy="6884140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119" name="제목 1"/>
          <p:cNvSpPr txBox="1">
            <a:spLocks noGrp="1"/>
          </p:cNvSpPr>
          <p:nvPr>
            <p:ph type="ctrTitle"/>
          </p:nvPr>
        </p:nvSpPr>
        <p:spPr>
          <a:xfrm>
            <a:off x="632871" y="1379368"/>
            <a:ext cx="10080071" cy="942487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420623">
              <a:defRPr sz="2760" b="1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</a:defRPr>
            </a:pPr>
            <a:r>
              <a:rPr sz="4800" dirty="0" err="1"/>
              <a:t>코로나</a:t>
            </a:r>
            <a:r>
              <a:rPr sz="4800" dirty="0"/>
              <a:t> </a:t>
            </a:r>
            <a:r>
              <a:rPr sz="4800" dirty="0" err="1"/>
              <a:t>충격이</a:t>
            </a:r>
            <a:r>
              <a:rPr sz="4800" dirty="0"/>
              <a:t> </a:t>
            </a:r>
            <a:r>
              <a:rPr sz="4800" dirty="0" err="1"/>
              <a:t>코스피</a:t>
            </a:r>
            <a:r>
              <a:rPr sz="4800" dirty="0"/>
              <a:t> 200에 </a:t>
            </a:r>
            <a:br>
              <a:rPr sz="4800" dirty="0"/>
            </a:br>
            <a:r>
              <a:rPr sz="4800" dirty="0" err="1"/>
              <a:t>미치는</a:t>
            </a:r>
            <a:r>
              <a:rPr sz="4800" dirty="0"/>
              <a:t> </a:t>
            </a:r>
            <a:r>
              <a:rPr sz="4800" dirty="0" err="1"/>
              <a:t>영향</a:t>
            </a:r>
            <a:endParaRPr sz="4800" dirty="0"/>
          </a:p>
        </p:txBody>
      </p:sp>
      <p:sp>
        <p:nvSpPr>
          <p:cNvPr id="120" name="부제목 2"/>
          <p:cNvSpPr txBox="1">
            <a:spLocks noGrp="1"/>
          </p:cNvSpPr>
          <p:nvPr>
            <p:ph type="subTitle" sz="quarter" idx="1"/>
          </p:nvPr>
        </p:nvSpPr>
        <p:spPr>
          <a:xfrm>
            <a:off x="445828" y="5797437"/>
            <a:ext cx="4572780" cy="87158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72000"/>
              </a:lnSpc>
              <a:defRPr sz="2200" b="1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5조 : 배아프조 </a:t>
            </a:r>
          </a:p>
          <a:p>
            <a:pPr algn="l">
              <a:lnSpc>
                <a:spcPct val="72000"/>
              </a:lnSpc>
              <a:defRPr sz="2200" b="1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이지현 전유석 김정훈 황윤재 이명희</a:t>
            </a:r>
          </a:p>
        </p:txBody>
      </p:sp>
      <p:sp>
        <p:nvSpPr>
          <p:cNvPr id="121" name="부제목 2"/>
          <p:cNvSpPr txBox="1"/>
          <p:nvPr/>
        </p:nvSpPr>
        <p:spPr>
          <a:xfrm>
            <a:off x="678591" y="2279024"/>
            <a:ext cx="6235294" cy="60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defTabSz="905255">
              <a:lnSpc>
                <a:spcPct val="90000"/>
              </a:lnSpc>
              <a:spcBef>
                <a:spcPts val="900"/>
              </a:spcBef>
              <a:defRPr sz="2772">
                <a:solidFill>
                  <a:srgbClr val="3A3838">
                    <a:alpha val="80000"/>
                  </a:srgbClr>
                </a:solidFill>
              </a:defRPr>
            </a:lvl1pPr>
          </a:lstStyle>
          <a:p>
            <a:r>
              <a:rPr dirty="0">
                <a:ea typeface="나눔스퀘어" panose="020B0600000101010101" pitchFamily="50" charset="-127"/>
              </a:rPr>
              <a:t>Impact of Corona Shock on KOSPI 200</a:t>
            </a:r>
          </a:p>
        </p:txBody>
      </p:sp>
      <p:sp>
        <p:nvSpPr>
          <p:cNvPr id="122" name="TextBox 11"/>
          <p:cNvSpPr txBox="1"/>
          <p:nvPr/>
        </p:nvSpPr>
        <p:spPr>
          <a:xfrm>
            <a:off x="491549" y="5415269"/>
            <a:ext cx="10381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r>
              <a:rPr dirty="0">
                <a:ea typeface="나눔스퀘어" panose="020B0600000101010101" pitchFamily="50" charset="-127"/>
              </a:rPr>
              <a:t>2022.05.04</a:t>
            </a:r>
          </a:p>
        </p:txBody>
      </p:sp>
      <p:sp>
        <p:nvSpPr>
          <p:cNvPr id="12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518975" y="5101976"/>
            <a:ext cx="18530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236" name="직선 연결선 19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37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38" name="제목 1"/>
          <p:cNvSpPr txBox="1">
            <a:spLocks noGrp="1"/>
          </p:cNvSpPr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>
              <a:rPr dirty="0"/>
            </a:br>
            <a:r>
              <a:rPr dirty="0"/>
              <a:t>3대 </a:t>
            </a:r>
            <a:r>
              <a:rPr dirty="0" err="1"/>
              <a:t>금융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</a:t>
            </a:r>
            <a:r>
              <a:rPr dirty="0" err="1"/>
              <a:t>이론</a:t>
            </a:r>
            <a:br>
              <a:rPr dirty="0"/>
            </a:br>
            <a:r>
              <a:rPr sz="1800" dirty="0" err="1"/>
              <a:t>기본적</a:t>
            </a:r>
            <a:r>
              <a:rPr sz="1800" dirty="0"/>
              <a:t> </a:t>
            </a:r>
            <a:r>
              <a:rPr sz="1800" dirty="0" err="1"/>
              <a:t>분석</a:t>
            </a:r>
            <a:r>
              <a:rPr sz="1800" dirty="0"/>
              <a:t>/ </a:t>
            </a:r>
            <a:r>
              <a:rPr sz="1800" dirty="0" err="1"/>
              <a:t>기술적</a:t>
            </a:r>
            <a:r>
              <a:rPr sz="1800" dirty="0"/>
              <a:t> </a:t>
            </a:r>
            <a:r>
              <a:rPr sz="1800" dirty="0" err="1"/>
              <a:t>분석</a:t>
            </a:r>
            <a:endParaRPr sz="1800" dirty="0"/>
          </a:p>
        </p:txBody>
      </p:sp>
      <p:sp>
        <p:nvSpPr>
          <p:cNvPr id="239" name="TextBox 25"/>
          <p:cNvSpPr txBox="1"/>
          <p:nvPr/>
        </p:nvSpPr>
        <p:spPr>
          <a:xfrm>
            <a:off x="2857125" y="3411070"/>
            <a:ext cx="647775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solidFill>
                  <a:srgbClr val="FF0000"/>
                </a:solidFill>
              </a:defRPr>
            </a:pPr>
            <a:r>
              <a:rPr dirty="0" err="1">
                <a:ea typeface="나눔스퀘어" panose="020B0600000101010101" pitchFamily="50" charset="-127"/>
              </a:rPr>
              <a:t>주가의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변동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>
                <a:solidFill>
                  <a:srgbClr val="000000"/>
                </a:solidFill>
                <a:ea typeface="나눔스퀘어" panose="020B0600000101010101" pitchFamily="50" charset="-127"/>
              </a:rPr>
              <a:t>: </a:t>
            </a:r>
            <a:br>
              <a:rPr dirty="0">
                <a:solidFill>
                  <a:srgbClr val="000000"/>
                </a:solidFill>
                <a:ea typeface="나눔스퀘어" panose="020B0600000101010101" pitchFamily="50" charset="-127"/>
              </a:rPr>
            </a:br>
            <a:r>
              <a:rPr dirty="0" err="1">
                <a:solidFill>
                  <a:srgbClr val="000000"/>
                </a:solidFill>
                <a:ea typeface="나눔스퀘어" panose="020B0600000101010101" pitchFamily="50" charset="-127"/>
              </a:rPr>
              <a:t>충격으로</a:t>
            </a:r>
            <a:r>
              <a:rPr dirty="0">
                <a:solidFill>
                  <a:srgbClr val="000000"/>
                </a:solidFill>
                <a:ea typeface="나눔스퀘어" panose="020B0600000101010101" pitchFamily="50" charset="-127"/>
              </a:rPr>
              <a:t> </a:t>
            </a:r>
            <a:r>
              <a:rPr dirty="0" err="1">
                <a:solidFill>
                  <a:srgbClr val="000000"/>
                </a:solidFill>
                <a:ea typeface="나눔스퀘어" panose="020B0600000101010101" pitchFamily="50" charset="-127"/>
              </a:rPr>
              <a:t>이탈</a:t>
            </a:r>
            <a:r>
              <a:rPr dirty="0">
                <a:solidFill>
                  <a:srgbClr val="000000"/>
                </a:solidFill>
                <a:ea typeface="나눔스퀘어" panose="020B0600000101010101" pitchFamily="50" charset="-127"/>
              </a:rPr>
              <a:t>, </a:t>
            </a:r>
            <a:r>
              <a:rPr dirty="0" err="1">
                <a:solidFill>
                  <a:srgbClr val="000000"/>
                </a:solidFill>
                <a:ea typeface="나눔스퀘어" panose="020B0600000101010101" pitchFamily="50" charset="-127"/>
              </a:rPr>
              <a:t>조정</a:t>
            </a:r>
            <a:r>
              <a:rPr dirty="0">
                <a:solidFill>
                  <a:srgbClr val="000000"/>
                </a:solidFill>
                <a:ea typeface="나눔스퀘어" panose="020B0600000101010101" pitchFamily="50" charset="-127"/>
              </a:rPr>
              <a:t>, </a:t>
            </a:r>
            <a:r>
              <a:rPr dirty="0" err="1">
                <a:solidFill>
                  <a:srgbClr val="000000"/>
                </a:solidFill>
                <a:ea typeface="나눔스퀘어" panose="020B0600000101010101" pitchFamily="50" charset="-127"/>
              </a:rPr>
              <a:t>소멸되어가는</a:t>
            </a:r>
            <a:r>
              <a:rPr dirty="0">
                <a:solidFill>
                  <a:srgbClr val="000000"/>
                </a:solidFill>
                <a:ea typeface="나눔스퀘어" panose="020B0600000101010101" pitchFamily="50" charset="-127"/>
              </a:rPr>
              <a:t> </a:t>
            </a:r>
            <a:r>
              <a:rPr dirty="0" err="1">
                <a:solidFill>
                  <a:srgbClr val="000000"/>
                </a:solidFill>
                <a:ea typeface="나눔스퀘어" panose="020B0600000101010101" pitchFamily="50" charset="-127"/>
              </a:rPr>
              <a:t>과정</a:t>
            </a:r>
            <a:r>
              <a:rPr dirty="0">
                <a:solidFill>
                  <a:srgbClr val="000000"/>
                </a:solidFill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F38F09E-F834-4F5A-79B8-666A53CFF5B4}"/>
              </a:ext>
            </a:extLst>
          </p:cNvPr>
          <p:cNvSpPr txBox="1"/>
          <p:nvPr/>
        </p:nvSpPr>
        <p:spPr>
          <a:xfrm>
            <a:off x="45719" y="204351"/>
            <a:ext cx="3516347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altLang="ko-KR" dirty="0"/>
              <a:t>1. </a:t>
            </a:r>
            <a:r>
              <a:rPr lang="ko-KR" altLang="en-US" dirty="0"/>
              <a:t>배경소개</a:t>
            </a:r>
            <a:r>
              <a:rPr lang="en-US" altLang="ko-KR" dirty="0"/>
              <a:t>: </a:t>
            </a:r>
            <a:r>
              <a:rPr lang="ko-KR" altLang="en-US" dirty="0"/>
              <a:t>분석 과제  배경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Box 2"/>
          <p:cNvSpPr txBox="1"/>
          <p:nvPr/>
        </p:nvSpPr>
        <p:spPr>
          <a:xfrm>
            <a:off x="7031065" y="3243394"/>
            <a:ext cx="4302799" cy="96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원유</a:t>
            </a: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금, </a:t>
            </a: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환율</a:t>
            </a: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돼지고기</a:t>
            </a: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방산ETF</a:t>
            </a: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➔</a:t>
            </a:r>
            <a:br>
              <a:rPr lang="en-US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농산물ETF</a:t>
            </a: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4" name="제목 1"/>
          <p:cNvSpPr txBox="1"/>
          <p:nvPr/>
        </p:nvSpPr>
        <p:spPr>
          <a:xfrm>
            <a:off x="45719" y="204351"/>
            <a:ext cx="3325278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/>
              <a:t>1. </a:t>
            </a:r>
            <a:r>
              <a:rPr dirty="0" err="1"/>
              <a:t>배경소개</a:t>
            </a:r>
            <a:r>
              <a:rPr dirty="0"/>
              <a:t> </a:t>
            </a:r>
            <a:r>
              <a:rPr lang="en-US" dirty="0"/>
              <a:t>: </a:t>
            </a:r>
            <a:r>
              <a:rPr lang="ko-KR" altLang="en-US" dirty="0"/>
              <a:t>이전  실패  이유 분석 </a:t>
            </a:r>
          </a:p>
        </p:txBody>
      </p:sp>
      <p:sp>
        <p:nvSpPr>
          <p:cNvPr id="245" name="직선 연결선 6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46" name="타원 9"/>
          <p:cNvSpPr/>
          <p:nvPr/>
        </p:nvSpPr>
        <p:spPr>
          <a:xfrm>
            <a:off x="7038275" y="3338571"/>
            <a:ext cx="152401" cy="15289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7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075521" y="6400413"/>
            <a:ext cx="278280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pic>
        <p:nvPicPr>
          <p:cNvPr id="248" name="그림 14" descr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93" y="3910324"/>
            <a:ext cx="4572397" cy="1066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16" descr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79" y="2277581"/>
            <a:ext cx="6293609" cy="1632743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직사각형 1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5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dirty="0"/>
            </a:br>
            <a:r>
              <a:rPr sz="3900" dirty="0" err="1"/>
              <a:t>이전</a:t>
            </a:r>
            <a:r>
              <a:rPr sz="3900" dirty="0"/>
              <a:t> </a:t>
            </a:r>
            <a:r>
              <a:rPr sz="3900" dirty="0" err="1"/>
              <a:t>분석</a:t>
            </a:r>
            <a:br>
              <a:rPr dirty="0"/>
            </a:br>
            <a:r>
              <a:rPr sz="1900" dirty="0" err="1"/>
              <a:t>이전</a:t>
            </a:r>
            <a:r>
              <a:rPr sz="1900" dirty="0"/>
              <a:t> </a:t>
            </a:r>
            <a:r>
              <a:rPr sz="1900" dirty="0" err="1"/>
              <a:t>분석</a:t>
            </a:r>
            <a:r>
              <a:rPr sz="1900" dirty="0"/>
              <a:t> </a:t>
            </a:r>
            <a:r>
              <a:rPr sz="1900" dirty="0" err="1"/>
              <a:t>실패사유</a:t>
            </a:r>
            <a:r>
              <a:rPr sz="1900" dirty="0"/>
              <a:t> </a:t>
            </a:r>
          </a:p>
        </p:txBody>
      </p:sp>
      <p:sp>
        <p:nvSpPr>
          <p:cNvPr id="252" name="TextBox 24"/>
          <p:cNvSpPr txBox="1"/>
          <p:nvPr/>
        </p:nvSpPr>
        <p:spPr>
          <a:xfrm>
            <a:off x="403161" y="6408106"/>
            <a:ext cx="2726065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/>
            </a:pPr>
            <a:r>
              <a:rPr dirty="0">
                <a:ea typeface="나눔스퀘어" panose="020B0600000101010101" pitchFamily="50" charset="-127"/>
              </a:rPr>
              <a:t>* </a:t>
            </a:r>
            <a:r>
              <a:rPr dirty="0" err="1">
                <a:ea typeface="나눔스퀘어" panose="020B0600000101010101" pitchFamily="50" charset="-127"/>
              </a:rPr>
              <a:t>김지섭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기자</a:t>
            </a:r>
            <a:r>
              <a:rPr dirty="0">
                <a:ea typeface="나눔스퀘어" panose="020B0600000101010101" pitchFamily="50" charset="-127"/>
              </a:rPr>
              <a:t>, </a:t>
            </a:r>
            <a:r>
              <a:rPr dirty="0" err="1">
                <a:ea typeface="나눔스퀘어" panose="020B0600000101010101" pitchFamily="50" charset="-127"/>
              </a:rPr>
              <a:t>조선일보</a:t>
            </a:r>
            <a:r>
              <a:rPr dirty="0">
                <a:ea typeface="나눔스퀘어" panose="020B0600000101010101" pitchFamily="50" charset="-127"/>
              </a:rPr>
              <a:t> , 2022.04.21 20:00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"/>
          <p:cNvSpPr txBox="1"/>
          <p:nvPr/>
        </p:nvSpPr>
        <p:spPr>
          <a:xfrm>
            <a:off x="4399886" y="2960554"/>
            <a:ext cx="430279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rPr sz="1900" dirty="0" err="1">
                <a:ea typeface="나눔스퀘어" panose="020B0600000101010101" pitchFamily="50" charset="-127"/>
              </a:rPr>
              <a:t>회귀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분석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결과</a:t>
            </a:r>
            <a:endParaRPr sz="1900" dirty="0">
              <a:ea typeface="나눔스퀘어" panose="020B0600000101010101" pitchFamily="50" charset="-127"/>
            </a:endParaRP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rPr sz="1900" dirty="0">
                <a:ea typeface="나눔스퀘어" panose="020B0600000101010101" pitchFamily="50" charset="-127"/>
              </a:rPr>
              <a:t>MSE 20만, R2 </a:t>
            </a:r>
            <a:r>
              <a:rPr sz="1900" dirty="0" err="1">
                <a:ea typeface="나눔스퀘어" panose="020B0600000101010101" pitchFamily="50" charset="-127"/>
              </a:rPr>
              <a:t>마이너스</a:t>
            </a:r>
            <a:endParaRPr sz="1900" dirty="0">
              <a:ea typeface="나눔스퀘어" panose="020B0600000101010101" pitchFamily="50" charset="-127"/>
            </a:endParaRPr>
          </a:p>
          <a:p>
            <a:pPr marL="285750" indent="-285750">
              <a:buSzPct val="100000"/>
              <a:buFont typeface="Arial"/>
              <a:buChar char="•"/>
              <a:defRPr sz="1600"/>
            </a:pPr>
            <a:endParaRPr sz="1900" dirty="0">
              <a:ea typeface="나눔스퀘어" panose="020B0600000101010101" pitchFamily="50" charset="-127"/>
            </a:endParaRP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rPr sz="1900" dirty="0" err="1">
                <a:ea typeface="나눔스퀘어" panose="020B0600000101010101" pitchFamily="50" charset="-127"/>
              </a:rPr>
              <a:t>실패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이유</a:t>
            </a:r>
            <a:r>
              <a:rPr sz="1900" dirty="0">
                <a:ea typeface="나눔스퀘어" panose="020B0600000101010101" pitchFamily="50" charset="-127"/>
              </a:rPr>
              <a:t> </a:t>
            </a: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rPr sz="1900" dirty="0" err="1">
                <a:ea typeface="나눔스퀘어" panose="020B0600000101010101" pitchFamily="50" charset="-127"/>
              </a:rPr>
              <a:t>이슈에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대한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변수의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설명력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부족</a:t>
            </a:r>
            <a:r>
              <a:rPr sz="1900" dirty="0">
                <a:ea typeface="나눔스퀘어" panose="020B0600000101010101" pitchFamily="50" charset="-127"/>
              </a:rPr>
              <a:t> </a:t>
            </a: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rPr sz="1900" dirty="0" err="1">
                <a:ea typeface="나눔스퀘어" panose="020B0600000101010101" pitchFamily="50" charset="-127"/>
              </a:rPr>
              <a:t>짧은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기간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데이터</a:t>
            </a:r>
            <a:r>
              <a:rPr sz="1900" dirty="0">
                <a:ea typeface="나눔스퀘어" panose="020B0600000101010101" pitchFamily="50" charset="-127"/>
              </a:rPr>
              <a:t> </a:t>
            </a:r>
            <a:r>
              <a:rPr sz="1900" dirty="0" err="1">
                <a:ea typeface="나눔스퀘어" panose="020B0600000101010101" pitchFamily="50" charset="-127"/>
              </a:rPr>
              <a:t>부족</a:t>
            </a:r>
            <a:r>
              <a:rPr sz="1900" dirty="0"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56" name="직선 연결선 6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57" name="타원 10"/>
          <p:cNvSpPr/>
          <p:nvPr/>
        </p:nvSpPr>
        <p:spPr>
          <a:xfrm>
            <a:off x="4404265" y="3095008"/>
            <a:ext cx="152401" cy="15289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58" name="타원 11"/>
          <p:cNvSpPr/>
          <p:nvPr/>
        </p:nvSpPr>
        <p:spPr>
          <a:xfrm>
            <a:off x="4404265" y="3894207"/>
            <a:ext cx="152401" cy="15289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59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260" name="직사각형 1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6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dirty="0"/>
            </a:br>
            <a:r>
              <a:rPr sz="3900" dirty="0" err="1"/>
              <a:t>이전</a:t>
            </a:r>
            <a:r>
              <a:rPr sz="3900" dirty="0"/>
              <a:t> </a:t>
            </a:r>
            <a:r>
              <a:rPr sz="3900" dirty="0" err="1"/>
              <a:t>분석</a:t>
            </a:r>
            <a:br>
              <a:rPr dirty="0"/>
            </a:br>
            <a:r>
              <a:rPr sz="1900" dirty="0" err="1"/>
              <a:t>이전</a:t>
            </a:r>
            <a:r>
              <a:rPr sz="1900" dirty="0"/>
              <a:t> </a:t>
            </a:r>
            <a:r>
              <a:rPr sz="1900" dirty="0" err="1"/>
              <a:t>분석</a:t>
            </a:r>
            <a:r>
              <a:rPr sz="1900" dirty="0"/>
              <a:t> </a:t>
            </a:r>
            <a:r>
              <a:rPr sz="1900" dirty="0" err="1"/>
              <a:t>실패사유</a:t>
            </a:r>
            <a:r>
              <a:rPr sz="1900" dirty="0"/>
              <a:t> 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4E70A6F-A0DC-BE94-1DF2-C102C722FFE4}"/>
              </a:ext>
            </a:extLst>
          </p:cNvPr>
          <p:cNvSpPr txBox="1"/>
          <p:nvPr/>
        </p:nvSpPr>
        <p:spPr>
          <a:xfrm>
            <a:off x="45719" y="204351"/>
            <a:ext cx="3325278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/>
              <a:t>1. </a:t>
            </a:r>
            <a:r>
              <a:rPr dirty="0" err="1"/>
              <a:t>배경소개</a:t>
            </a:r>
            <a:r>
              <a:rPr dirty="0"/>
              <a:t> </a:t>
            </a:r>
            <a:r>
              <a:rPr lang="en-US" dirty="0"/>
              <a:t>: </a:t>
            </a:r>
            <a:r>
              <a:rPr lang="ko-KR" altLang="en-US" dirty="0"/>
              <a:t>이전  실패  이유 </a:t>
            </a:r>
            <a:r>
              <a:rPr lang="ko-KR" altLang="en-US"/>
              <a:t>분석 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직사각형 21"/>
          <p:cNvSpPr/>
          <p:nvPr/>
        </p:nvSpPr>
        <p:spPr>
          <a:xfrm>
            <a:off x="6599614" y="1799774"/>
            <a:ext cx="4224035" cy="4146021"/>
          </a:xfrm>
          <a:prstGeom prst="rect">
            <a:avLst/>
          </a:prstGeom>
          <a:solidFill>
            <a:schemeClr val="accent2">
              <a:alpha val="2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64" name="직사각형 20"/>
          <p:cNvSpPr/>
          <p:nvPr/>
        </p:nvSpPr>
        <p:spPr>
          <a:xfrm>
            <a:off x="1781646" y="1831420"/>
            <a:ext cx="3784549" cy="3348027"/>
          </a:xfrm>
          <a:prstGeom prst="rect">
            <a:avLst/>
          </a:prstGeom>
          <a:solidFill>
            <a:schemeClr val="accent5">
              <a:alpha val="2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65" name="타원 17"/>
          <p:cNvSpPr/>
          <p:nvPr/>
        </p:nvSpPr>
        <p:spPr>
          <a:xfrm>
            <a:off x="2833984" y="2600108"/>
            <a:ext cx="1754709" cy="1653011"/>
          </a:xfrm>
          <a:prstGeom prst="ellipse">
            <a:avLst/>
          </a:prstGeom>
          <a:solidFill>
            <a:srgbClr val="C0BFBB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66" name="타원 18"/>
          <p:cNvSpPr/>
          <p:nvPr/>
        </p:nvSpPr>
        <p:spPr>
          <a:xfrm>
            <a:off x="7758021" y="2407783"/>
            <a:ext cx="2289369" cy="2275830"/>
          </a:xfrm>
          <a:prstGeom prst="ellipse">
            <a:avLst/>
          </a:prstGeom>
          <a:solidFill>
            <a:schemeClr val="accent2">
              <a:alpha val="3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67" name="TextBox 6"/>
          <p:cNvSpPr txBox="1"/>
          <p:nvPr/>
        </p:nvSpPr>
        <p:spPr>
          <a:xfrm>
            <a:off x="1645042" y="5311431"/>
            <a:ext cx="413259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>
                <a:ea typeface="나눔스퀘어" panose="020B0600000101010101" pitchFamily="50" charset="-127"/>
              </a:rPr>
              <a:t>우크라이나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vs.러시아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전쟁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시기보다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많은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시계열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데이터를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보유할</a:t>
            </a:r>
            <a:r>
              <a:rPr dirty="0">
                <a:ea typeface="나눔스퀘어" panose="020B0600000101010101" pitchFamily="50" charset="-127"/>
              </a:rPr>
              <a:t> 것 </a:t>
            </a:r>
          </a:p>
        </p:txBody>
      </p:sp>
      <p:sp>
        <p:nvSpPr>
          <p:cNvPr id="268" name="TextBox 9"/>
          <p:cNvSpPr txBox="1"/>
          <p:nvPr/>
        </p:nvSpPr>
        <p:spPr>
          <a:xfrm>
            <a:off x="6645333" y="5299462"/>
            <a:ext cx="415581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>
                <a:ea typeface="나눔스퀘어" panose="020B0600000101010101" pitchFamily="50" charset="-127"/>
              </a:rPr>
              <a:t>상관관계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혹은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인과관계를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납득시킬</a:t>
            </a:r>
            <a:r>
              <a:rPr dirty="0">
                <a:ea typeface="나눔스퀘어" panose="020B0600000101010101" pitchFamily="50" charset="-127"/>
              </a:rPr>
              <a:t> 수 </a:t>
            </a:r>
            <a:r>
              <a:rPr dirty="0" err="1">
                <a:ea typeface="나눔스퀘어" panose="020B0600000101010101" pitchFamily="50" charset="-127"/>
              </a:rPr>
              <a:t>있는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변수가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있는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주제일</a:t>
            </a:r>
            <a:r>
              <a:rPr dirty="0">
                <a:ea typeface="나눔스퀘어" panose="020B0600000101010101" pitchFamily="50" charset="-127"/>
              </a:rPr>
              <a:t> 것 </a:t>
            </a:r>
          </a:p>
        </p:txBody>
      </p:sp>
      <p:sp>
        <p:nvSpPr>
          <p:cNvPr id="269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  <p:sp>
        <p:nvSpPr>
          <p:cNvPr id="270" name="직선 연결선 23"/>
          <p:cNvSpPr/>
          <p:nvPr/>
        </p:nvSpPr>
        <p:spPr>
          <a:xfrm flipV="1">
            <a:off x="2255519" y="6310919"/>
            <a:ext cx="9936482" cy="45432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71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/>
              <a:t>1. </a:t>
            </a:r>
            <a:r>
              <a:rPr dirty="0" err="1"/>
              <a:t>분석배경</a:t>
            </a:r>
            <a:r>
              <a:rPr dirty="0"/>
              <a:t> </a:t>
            </a:r>
            <a:r>
              <a:rPr lang="en-US" dirty="0"/>
              <a:t>: </a:t>
            </a:r>
            <a:r>
              <a:rPr lang="ko-KR" altLang="en-US" dirty="0"/>
              <a:t>확정 주제 </a:t>
            </a:r>
          </a:p>
        </p:txBody>
      </p:sp>
      <p:sp>
        <p:nvSpPr>
          <p:cNvPr id="272" name="직선 연결선 15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73" name="제목 1"/>
          <p:cNvSpPr txBox="1">
            <a:spLocks noGrp="1"/>
          </p:cNvSpPr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>
              <a:rPr dirty="0"/>
            </a:br>
            <a:r>
              <a:rPr dirty="0" err="1"/>
              <a:t>코로나</a:t>
            </a:r>
            <a:r>
              <a:rPr dirty="0"/>
              <a:t> </a:t>
            </a:r>
            <a:r>
              <a:rPr dirty="0" err="1"/>
              <a:t>충격이</a:t>
            </a:r>
            <a:r>
              <a:rPr dirty="0"/>
              <a:t> </a:t>
            </a:r>
            <a:r>
              <a:rPr dirty="0" err="1"/>
              <a:t>코스피</a:t>
            </a:r>
            <a:r>
              <a:rPr dirty="0"/>
              <a:t> 200에 </a:t>
            </a:r>
            <a:r>
              <a:rPr dirty="0" err="1"/>
              <a:t>미치는</a:t>
            </a:r>
            <a:r>
              <a:rPr dirty="0"/>
              <a:t> </a:t>
            </a:r>
            <a:r>
              <a:rPr dirty="0" err="1"/>
              <a:t>영향</a:t>
            </a:r>
            <a:r>
              <a:rPr dirty="0"/>
              <a:t> </a:t>
            </a:r>
            <a:br>
              <a:rPr dirty="0"/>
            </a:br>
            <a:r>
              <a:rPr sz="1800" dirty="0" err="1"/>
              <a:t>주제</a:t>
            </a:r>
            <a:r>
              <a:rPr sz="1800" dirty="0"/>
              <a:t> </a:t>
            </a:r>
            <a:r>
              <a:rPr sz="1800" dirty="0" err="1"/>
              <a:t>재선정</a:t>
            </a:r>
            <a:r>
              <a:rPr sz="1800" dirty="0"/>
              <a:t> </a:t>
            </a:r>
          </a:p>
        </p:txBody>
      </p:sp>
      <p:sp>
        <p:nvSpPr>
          <p:cNvPr id="274" name="직사각형 24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275" name="그래픽 4" descr="그래픽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849" y="2221229"/>
            <a:ext cx="2415541" cy="2415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그래픽 10" descr="그래픽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41" y="1884390"/>
            <a:ext cx="2983557" cy="2983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그룹 5"/>
          <p:cNvGrpSpPr/>
          <p:nvPr/>
        </p:nvGrpSpPr>
        <p:grpSpPr>
          <a:xfrm>
            <a:off x="573488" y="2211261"/>
            <a:ext cx="10085451" cy="2095039"/>
            <a:chOff x="0" y="0"/>
            <a:chExt cx="10085449" cy="2095037"/>
          </a:xfrm>
        </p:grpSpPr>
        <p:grpSp>
          <p:nvGrpSpPr>
            <p:cNvPr id="280" name="그룹 1"/>
            <p:cNvGrpSpPr/>
            <p:nvPr/>
          </p:nvGrpSpPr>
          <p:grpSpPr>
            <a:xfrm>
              <a:off x="30295" y="1330496"/>
              <a:ext cx="4261318" cy="764541"/>
              <a:chOff x="0" y="0"/>
              <a:chExt cx="4261317" cy="764540"/>
            </a:xfrm>
          </p:grpSpPr>
          <p:sp>
            <p:nvSpPr>
              <p:cNvPr id="278" name="TextBox 17"/>
              <p:cNvSpPr txBox="1"/>
              <p:nvPr/>
            </p:nvSpPr>
            <p:spPr>
              <a:xfrm>
                <a:off x="0" y="0"/>
                <a:ext cx="3500969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chemeClr val="accent6">
                        <a:hueOff val="-12834783"/>
                        <a:satOff val="-58974"/>
                        <a:lumOff val="7647"/>
                        <a:alpha val="70000"/>
                      </a:scheme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r>
                  <a:t>Data Analysis</a:t>
                </a:r>
              </a:p>
            </p:txBody>
          </p:sp>
          <p:sp>
            <p:nvSpPr>
              <p:cNvPr id="279" name="TextBox 20"/>
              <p:cNvSpPr txBox="1"/>
              <p:nvPr/>
            </p:nvSpPr>
            <p:spPr>
              <a:xfrm>
                <a:off x="760349" y="0"/>
                <a:ext cx="3500969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rgbClr val="CCCCCC">
                        <a:alpha val="1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r>
                  <a:t>Data Analysis</a:t>
                </a:r>
              </a:p>
            </p:txBody>
          </p:sp>
        </p:grpSp>
        <p:sp>
          <p:nvSpPr>
            <p:cNvPr id="281" name="TextBox 10"/>
            <p:cNvSpPr txBox="1"/>
            <p:nvPr/>
          </p:nvSpPr>
          <p:spPr>
            <a:xfrm>
              <a:off x="0" y="0"/>
              <a:ext cx="10085449" cy="1323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8000" b="1" spc="-150">
                  <a:solidFill>
                    <a:srgbClr val="8ECDCD">
                      <a:alpha val="70000"/>
                    </a:srgbClr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r>
                <a:rPr dirty="0"/>
                <a:t>2. ARIMA &amp; VAR </a:t>
              </a:r>
              <a:r>
                <a:rPr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THE명품고딕L"/>
                  <a:sym typeface="THE명품고딕L"/>
                </a:rPr>
                <a:t>분석</a:t>
              </a:r>
              <a:r>
                <a:rPr dirty="0">
                  <a:latin typeface="나눔고딕" panose="020D0604000000000000" pitchFamily="50" charset="-127"/>
                  <a:ea typeface="나눔고딕" panose="020D0604000000000000" pitchFamily="50" charset="-127"/>
                  <a:cs typeface="THE명품고딕L"/>
                  <a:sym typeface="THE명품고딕L"/>
                </a:rPr>
                <a:t> </a:t>
              </a:r>
            </a:p>
          </p:txBody>
        </p:sp>
        <p:sp>
          <p:nvSpPr>
            <p:cNvPr id="282" name="직선 연결선 4"/>
            <p:cNvSpPr/>
            <p:nvPr/>
          </p:nvSpPr>
          <p:spPr>
            <a:xfrm>
              <a:off x="61511" y="1217973"/>
              <a:ext cx="5080001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ea typeface="나눔스퀘어" panose="020B0600000101010101" pitchFamily="50" charset="-127"/>
              </a:endParaRPr>
            </a:p>
          </p:txBody>
        </p:sp>
      </p:grpSp>
      <p:sp>
        <p:nvSpPr>
          <p:cNvPr id="284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그룹 5"/>
          <p:cNvGrpSpPr/>
          <p:nvPr/>
        </p:nvGrpSpPr>
        <p:grpSpPr>
          <a:xfrm>
            <a:off x="7139968" y="1844580"/>
            <a:ext cx="4499687" cy="3293207"/>
            <a:chOff x="0" y="0"/>
            <a:chExt cx="4499686" cy="3293206"/>
          </a:xfrm>
        </p:grpSpPr>
        <p:sp>
          <p:nvSpPr>
            <p:cNvPr id="286" name="TextBox 4"/>
            <p:cNvSpPr txBox="1"/>
            <p:nvPr/>
          </p:nvSpPr>
          <p:spPr>
            <a:xfrm>
              <a:off x="0" y="0"/>
              <a:ext cx="4499686" cy="3293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rPr dirty="0">
                  <a:ea typeface="나눔스퀘어" panose="020B0600000101010101" pitchFamily="50" charset="-127"/>
                </a:rPr>
                <a:t>ARIMA(Auto-regressive Integrated Moving Averag</a:t>
              </a:r>
              <a:r>
                <a:rPr lang="en-US" dirty="0">
                  <a:ea typeface="나눔스퀘어" panose="020B0600000101010101" pitchFamily="50" charset="-127"/>
                </a:rPr>
                <a:t>e)</a:t>
              </a:r>
              <a:r>
                <a:rPr lang="ko-KR" altLang="en-US"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과거지식이나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경험을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바탕으로</a:t>
              </a:r>
              <a:r>
                <a:rPr dirty="0">
                  <a:ea typeface="나눔스퀘어" panose="020B0600000101010101" pitchFamily="50" charset="-127"/>
                </a:rPr>
                <a:t> 한 </a:t>
              </a:r>
              <a:r>
                <a:rPr dirty="0" err="1">
                  <a:ea typeface="나눔스퀘어" panose="020B0600000101010101" pitchFamily="50" charset="-127"/>
                </a:rPr>
                <a:t>행동에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따라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경제가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움직이고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있음을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기초로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하는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모델</a:t>
              </a:r>
              <a:r>
                <a:rPr dirty="0">
                  <a:ea typeface="나눔스퀘어" panose="020B0600000101010101" pitchFamily="50" charset="-127"/>
                </a:rPr>
                <a:t> *</a:t>
              </a: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endParaRPr dirty="0">
                <a:ea typeface="나눔스퀘어" panose="020B0600000101010101" pitchFamily="50" charset="-127"/>
              </a:endParaRP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endParaRPr dirty="0">
                <a:ea typeface="나눔스퀘어" panose="020B0600000101010101" pitchFamily="50" charset="-127"/>
              </a:endParaRPr>
            </a:p>
            <a:p>
              <a:pPr marL="285750" indent="-285750">
                <a:buSzPct val="100000"/>
                <a:buFont typeface="Arial"/>
                <a:buChar char="•"/>
                <a:defRPr sz="1600">
                  <a:solidFill>
                    <a:srgbClr val="BCB8B6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ARIMA모형을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</a:t>
              </a: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이용하여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코로나19가 </a:t>
              </a: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발생하지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</a:t>
              </a: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않았을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</a:t>
              </a: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경우를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</a:t>
              </a: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가정한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</a:t>
              </a: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기존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</a:t>
              </a: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성장경로를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</a:t>
              </a: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예측한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</a:t>
              </a:r>
              <a:r>
                <a:rPr dirty="0" err="1">
                  <a:solidFill>
                    <a:srgbClr val="000000"/>
                  </a:solidFill>
                  <a:ea typeface="나눔스퀘어" panose="020B0600000101010101" pitchFamily="50" charset="-127"/>
                </a:rPr>
                <a:t>사례</a:t>
              </a:r>
              <a:r>
                <a:rPr dirty="0">
                  <a:solidFill>
                    <a:srgbClr val="000000"/>
                  </a:solidFill>
                  <a:ea typeface="나눔스퀘어" panose="020B0600000101010101" pitchFamily="50" charset="-127"/>
                </a:rPr>
                <a:t> **</a:t>
              </a: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endParaRPr dirty="0">
                <a:solidFill>
                  <a:srgbClr val="000000"/>
                </a:solidFill>
                <a:ea typeface="나눔스퀘어" panose="020B0600000101010101" pitchFamily="50" charset="-127"/>
              </a:endParaRP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endParaRPr dirty="0">
                <a:solidFill>
                  <a:srgbClr val="000000"/>
                </a:solidFill>
                <a:ea typeface="나눔스퀘어" panose="020B0600000101010101" pitchFamily="50" charset="-127"/>
              </a:endParaRP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앞선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전쟁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충격에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대한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설명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변수보다</a:t>
              </a:r>
              <a:r>
                <a:rPr dirty="0">
                  <a:ea typeface="나눔스퀘어" panose="020B0600000101010101" pitchFamily="50" charset="-127"/>
                </a:rPr>
                <a:t> 더  </a:t>
              </a:r>
              <a:r>
                <a:rPr dirty="0" err="1">
                  <a:ea typeface="나눔스퀘어" panose="020B0600000101010101" pitchFamily="50" charset="-127"/>
                </a:rPr>
                <a:t>좋은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결과를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기대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</a:p>
          </p:txBody>
        </p:sp>
        <p:sp>
          <p:nvSpPr>
            <p:cNvPr id="287" name="타원 12"/>
            <p:cNvSpPr/>
            <p:nvPr/>
          </p:nvSpPr>
          <p:spPr>
            <a:xfrm>
              <a:off x="5779" y="1612462"/>
              <a:ext cx="111173" cy="101601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dirty="0">
                <a:ea typeface="나눔스퀘어" panose="020B0600000101010101" pitchFamily="50" charset="-127"/>
              </a:endParaRPr>
            </a:p>
          </p:txBody>
        </p:sp>
        <p:sp>
          <p:nvSpPr>
            <p:cNvPr id="288" name="타원 14"/>
            <p:cNvSpPr/>
            <p:nvPr/>
          </p:nvSpPr>
          <p:spPr>
            <a:xfrm>
              <a:off x="5779" y="128026"/>
              <a:ext cx="111173" cy="101601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dirty="0">
                <a:ea typeface="나눔스퀘어" panose="020B0600000101010101" pitchFamily="50" charset="-127"/>
              </a:endParaRPr>
            </a:p>
          </p:txBody>
        </p:sp>
        <p:sp>
          <p:nvSpPr>
            <p:cNvPr id="289" name="타원 28"/>
            <p:cNvSpPr/>
            <p:nvPr/>
          </p:nvSpPr>
          <p:spPr>
            <a:xfrm>
              <a:off x="5779" y="3049026"/>
              <a:ext cx="111173" cy="101601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dirty="0">
                <a:ea typeface="나눔스퀘어" panose="020B0600000101010101" pitchFamily="50" charset="-127"/>
              </a:endParaRPr>
            </a:p>
          </p:txBody>
        </p:sp>
      </p:grpSp>
      <p:sp>
        <p:nvSpPr>
          <p:cNvPr id="291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292" name="직선 연결선 1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93" name="제목 1"/>
          <p:cNvSpPr txBox="1">
            <a:spLocks noGrp="1"/>
          </p:cNvSpPr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>
              <a:rPr dirty="0"/>
            </a:br>
            <a:r>
              <a:rPr dirty="0"/>
              <a:t>ARIMA </a:t>
            </a: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선정</a:t>
            </a:r>
            <a:r>
              <a:rPr dirty="0"/>
              <a:t> </a:t>
            </a:r>
            <a:br>
              <a:rPr dirty="0"/>
            </a:br>
            <a:r>
              <a:rPr sz="1800" dirty="0" err="1"/>
              <a:t>자귀회귀</a:t>
            </a:r>
            <a:r>
              <a:rPr sz="1800" dirty="0"/>
              <a:t> </a:t>
            </a:r>
            <a:r>
              <a:rPr sz="1800" dirty="0" err="1"/>
              <a:t>시계열</a:t>
            </a:r>
            <a:r>
              <a:rPr sz="1800" dirty="0"/>
              <a:t> </a:t>
            </a:r>
            <a:r>
              <a:rPr sz="1800" dirty="0" err="1"/>
              <a:t>분석</a:t>
            </a:r>
            <a:r>
              <a:rPr sz="1800" dirty="0"/>
              <a:t>  </a:t>
            </a:r>
          </a:p>
        </p:txBody>
      </p:sp>
      <p:sp>
        <p:nvSpPr>
          <p:cNvPr id="294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95" name="TextBox 21"/>
          <p:cNvSpPr txBox="1"/>
          <p:nvPr/>
        </p:nvSpPr>
        <p:spPr>
          <a:xfrm>
            <a:off x="552346" y="1844580"/>
            <a:ext cx="6070825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Xt−ϕ1Xt−1−⋯−</a:t>
            </a:r>
            <a:r>
              <a:rPr dirty="0" err="1"/>
              <a:t>ϕpXt</a:t>
            </a:r>
            <a:r>
              <a:rPr dirty="0"/>
              <a:t>−p = Zt+θ1Zt−1+⋯+</a:t>
            </a:r>
            <a:r>
              <a:rPr dirty="0" err="1"/>
              <a:t>θqZt</a:t>
            </a:r>
            <a:r>
              <a:rPr dirty="0"/>
              <a:t>−q, </a:t>
            </a:r>
          </a:p>
          <a:p>
            <a:pPr>
              <a:defRPr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 t = 0,±1,±2,⋯</a:t>
            </a:r>
          </a:p>
          <a:p>
            <a:pPr>
              <a:defRPr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endParaRPr dirty="0"/>
          </a:p>
          <a:p>
            <a:pPr marL="285750" indent="-285750">
              <a:buSzPct val="100000"/>
              <a:buChar char="-"/>
              <a:defRPr sz="1100">
                <a:solidFill>
                  <a:srgbClr val="333333"/>
                </a:solidFill>
                <a:latin typeface="MJXc-TeX-math-I"/>
                <a:ea typeface="MJXc-TeX-math-I"/>
                <a:cs typeface="MJXc-TeX-math-I"/>
                <a:sym typeface="MJXc-TeX-math-I"/>
              </a:defRPr>
            </a:pPr>
            <a:r>
              <a:rPr dirty="0" err="1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Xt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RoundR"/>
                <a:sym typeface="NanumSquareRoundR"/>
              </a:rPr>
              <a:t> :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NanumSquareRoundR"/>
                <a:sym typeface="NanumSquareRoundR"/>
              </a:rPr>
              <a:t>ARIMA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를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통해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예측하고자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하는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데이터</a:t>
            </a:r>
            <a:b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</a:b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cs typeface="NanumSquareRoundR"/>
              <a:sym typeface="NanumSquareRoundR"/>
            </a:endParaRPr>
          </a:p>
          <a:p>
            <a:pPr marL="285750" indent="-285750">
              <a:buSzPct val="100000"/>
              <a:buChar char="-"/>
              <a:defRPr sz="1100">
                <a:solidFill>
                  <a:srgbClr val="333333"/>
                </a:solidFill>
                <a:latin typeface="MJXc-TeX-math-I"/>
                <a:ea typeface="MJXc-TeX-math-I"/>
                <a:cs typeface="MJXc-TeX-math-I"/>
                <a:sym typeface="MJXc-TeX-math-I"/>
              </a:defRPr>
            </a:pPr>
            <a:r>
              <a:rPr dirty="0" err="1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Zt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RoundR"/>
                <a:sym typeface="NanumSquareRoundR"/>
              </a:rPr>
              <a:t>: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백색잡음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RoundR"/>
                <a:sym typeface="NanumSquareRoundR"/>
              </a:rPr>
              <a:t>(White Noise), </a:t>
            </a:r>
            <a:b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RoundR"/>
                <a:sym typeface="NanumSquareRoundR"/>
              </a:rPr>
            </a:b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독립적이고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동일하게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분산된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cs typeface="NanumSquareRoundR"/>
                <a:sym typeface="NanumSquareRoundR"/>
              </a:rPr>
              <a:t>(IID)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확률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변수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TextBox 22"/>
          <p:cNvSpPr txBox="1"/>
          <p:nvPr/>
        </p:nvSpPr>
        <p:spPr>
          <a:xfrm>
            <a:off x="530430" y="5616523"/>
            <a:ext cx="2261194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/>
            </a:pPr>
            <a:r>
              <a:rPr dirty="0">
                <a:ea typeface="나눔스퀘어" panose="020B0600000101010101" pitchFamily="50" charset="-127"/>
              </a:rPr>
              <a:t>* </a:t>
            </a:r>
            <a:r>
              <a:rPr dirty="0" err="1">
                <a:ea typeface="나눔스퀘어" panose="020B0600000101010101" pitchFamily="50" charset="-127"/>
              </a:rPr>
              <a:t>산업수학혁신센터</a:t>
            </a:r>
            <a:r>
              <a:rPr dirty="0">
                <a:ea typeface="나눔스퀘어" panose="020B0600000101010101" pitchFamily="50" charset="-127"/>
              </a:rPr>
              <a:t> , icim.nims.re.kr</a:t>
            </a:r>
          </a:p>
        </p:txBody>
      </p:sp>
      <p:sp>
        <p:nvSpPr>
          <p:cNvPr id="297" name="TextBox 24"/>
          <p:cNvSpPr txBox="1"/>
          <p:nvPr/>
        </p:nvSpPr>
        <p:spPr>
          <a:xfrm>
            <a:off x="530430" y="5935836"/>
            <a:ext cx="775789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/>
            </a:pPr>
            <a:r>
              <a:rPr dirty="0">
                <a:ea typeface="나눔스퀘어" panose="020B0600000101010101" pitchFamily="50" charset="-127"/>
              </a:rPr>
              <a:t>* *</a:t>
            </a:r>
            <a:r>
              <a:rPr dirty="0" err="1">
                <a:ea typeface="나눔스퀘어" panose="020B0600000101010101" pitchFamily="50" charset="-127"/>
              </a:rPr>
              <a:t>박성우</a:t>
            </a:r>
            <a:r>
              <a:rPr dirty="0">
                <a:ea typeface="나눔스퀘어" panose="020B0600000101010101" pitchFamily="50" charset="-127"/>
              </a:rPr>
              <a:t>. (2021). </a:t>
            </a:r>
            <a:r>
              <a:rPr dirty="0" err="1">
                <a:ea typeface="나눔스퀘어" panose="020B0600000101010101" pitchFamily="50" charset="-127"/>
              </a:rPr>
              <a:t>경제적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충격에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따른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지역경제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회복력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연구</a:t>
            </a:r>
            <a:r>
              <a:rPr dirty="0">
                <a:ea typeface="나눔스퀘어" panose="020B0600000101010101" pitchFamily="50" charset="-127"/>
              </a:rPr>
              <a:t> - </a:t>
            </a:r>
            <a:r>
              <a:rPr dirty="0" err="1">
                <a:ea typeface="나눔스퀘어" panose="020B0600000101010101" pitchFamily="50" charset="-127"/>
              </a:rPr>
              <a:t>글로벌</a:t>
            </a:r>
            <a:r>
              <a:rPr dirty="0">
                <a:ea typeface="나눔스퀘어" panose="020B0600000101010101" pitchFamily="50" charset="-127"/>
              </a:rPr>
              <a:t> </a:t>
            </a:r>
            <a:r>
              <a:rPr dirty="0" err="1">
                <a:ea typeface="나눔스퀘어" panose="020B0600000101010101" pitchFamily="50" charset="-127"/>
              </a:rPr>
              <a:t>금융위기</a:t>
            </a:r>
            <a:r>
              <a:rPr dirty="0">
                <a:ea typeface="나눔스퀘어" panose="020B0600000101010101" pitchFamily="50" charset="-127"/>
              </a:rPr>
              <a:t> 및 코로나19를 </a:t>
            </a:r>
            <a:r>
              <a:rPr dirty="0" err="1">
                <a:ea typeface="나눔스퀘어" panose="020B0600000101010101" pitchFamily="50" charset="-127"/>
              </a:rPr>
              <a:t>중심으로</a:t>
            </a:r>
            <a:r>
              <a:rPr dirty="0">
                <a:ea typeface="나눔스퀘어" panose="020B0600000101010101" pitchFamily="50" charset="-127"/>
              </a:rPr>
              <a:t> -. </a:t>
            </a:r>
            <a:r>
              <a:rPr dirty="0" err="1">
                <a:ea typeface="나눔스퀘어" panose="020B0600000101010101" pitchFamily="50" charset="-127"/>
              </a:rPr>
              <a:t>지역개발연구</a:t>
            </a:r>
            <a:r>
              <a:rPr dirty="0">
                <a:ea typeface="나눔스퀘어" panose="020B0600000101010101" pitchFamily="50" charset="-127"/>
              </a:rPr>
              <a:t>, 53(2), 1-25.</a:t>
            </a:r>
          </a:p>
        </p:txBody>
      </p:sp>
      <p:pic>
        <p:nvPicPr>
          <p:cNvPr id="298" name="그림 25" descr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388" y="3231883"/>
            <a:ext cx="3355111" cy="270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그림 27" descr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706" y="2657350"/>
            <a:ext cx="3102473" cy="574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304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0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06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07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변수</a:t>
            </a:r>
            <a:r>
              <a:rPr sz="3900" dirty="0"/>
              <a:t> </a:t>
            </a:r>
            <a:r>
              <a:rPr sz="3900" dirty="0" err="1"/>
              <a:t>선정</a:t>
            </a:r>
            <a:r>
              <a:rPr sz="3900" dirty="0"/>
              <a:t> 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08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grpSp>
        <p:nvGrpSpPr>
          <p:cNvPr id="311" name="그룹 33"/>
          <p:cNvGrpSpPr/>
          <p:nvPr/>
        </p:nvGrpSpPr>
        <p:grpSpPr>
          <a:xfrm>
            <a:off x="4255255" y="4942511"/>
            <a:ext cx="3584644" cy="677106"/>
            <a:chOff x="0" y="0"/>
            <a:chExt cx="2916311" cy="677105"/>
          </a:xfrm>
        </p:grpSpPr>
        <p:sp>
          <p:nvSpPr>
            <p:cNvPr id="309" name="TextBox 34"/>
            <p:cNvSpPr txBox="1"/>
            <p:nvPr/>
          </p:nvSpPr>
          <p:spPr>
            <a:xfrm>
              <a:off x="0" y="0"/>
              <a:ext cx="2916311" cy="677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rPr sz="1900" dirty="0" err="1">
                  <a:ea typeface="나눔스퀘어" panose="020B0600000101010101" pitchFamily="50" charset="-127"/>
                </a:rPr>
                <a:t>시장</a:t>
              </a:r>
              <a:r>
                <a:rPr sz="1900" dirty="0">
                  <a:ea typeface="나눔스퀘어" panose="020B0600000101010101" pitchFamily="50" charset="-127"/>
                </a:rPr>
                <a:t> </a:t>
              </a:r>
              <a:r>
                <a:rPr sz="1900" dirty="0" err="1">
                  <a:ea typeface="나눔스퀘어" panose="020B0600000101010101" pitchFamily="50" charset="-127"/>
                </a:rPr>
                <a:t>대표</a:t>
              </a:r>
              <a:r>
                <a:rPr sz="1900" dirty="0">
                  <a:ea typeface="나눔스퀘어" panose="020B0600000101010101" pitchFamily="50" charset="-127"/>
                </a:rPr>
                <a:t> </a:t>
              </a:r>
              <a:r>
                <a:rPr sz="1900" dirty="0" err="1">
                  <a:ea typeface="나눔스퀘어" panose="020B0600000101010101" pitchFamily="50" charset="-127"/>
                </a:rPr>
                <a:t>지수</a:t>
              </a:r>
              <a:r>
                <a:rPr sz="1900" dirty="0">
                  <a:ea typeface="나눔스퀘어" panose="020B0600000101010101" pitchFamily="50" charset="-127"/>
                </a:rPr>
                <a:t>, </a:t>
              </a:r>
              <a:r>
                <a:rPr sz="1900" dirty="0" err="1">
                  <a:ea typeface="나눔스퀘어" panose="020B0600000101010101" pitchFamily="50" charset="-127"/>
                </a:rPr>
                <a:t>KOSPI에</a:t>
              </a:r>
              <a:r>
                <a:rPr sz="1900" dirty="0">
                  <a:ea typeface="나눔스퀘어" panose="020B0600000101010101" pitchFamily="50" charset="-127"/>
                </a:rPr>
                <a:t> </a:t>
              </a:r>
              <a:r>
                <a:rPr sz="1900" dirty="0" err="1">
                  <a:ea typeface="나눔스퀘어" panose="020B0600000101010101" pitchFamily="50" charset="-127"/>
                </a:rPr>
                <a:t>비해</a:t>
              </a:r>
              <a:r>
                <a:rPr sz="1900" dirty="0">
                  <a:ea typeface="나눔스퀘어" panose="020B0600000101010101" pitchFamily="50" charset="-127"/>
                </a:rPr>
                <a:t> </a:t>
              </a:r>
              <a:r>
                <a:rPr sz="1900" dirty="0" err="1">
                  <a:ea typeface="나눔스퀘어" panose="020B0600000101010101" pitchFamily="50" charset="-127"/>
                </a:rPr>
                <a:t>시장</a:t>
              </a:r>
              <a:r>
                <a:rPr sz="1900" dirty="0">
                  <a:ea typeface="나눔스퀘어" panose="020B0600000101010101" pitchFamily="50" charset="-127"/>
                </a:rPr>
                <a:t> </a:t>
              </a:r>
              <a:r>
                <a:rPr sz="1900" dirty="0" err="1">
                  <a:ea typeface="나눔스퀘어" panose="020B0600000101010101" pitchFamily="50" charset="-127"/>
                </a:rPr>
                <a:t>왜곡</a:t>
              </a:r>
              <a:r>
                <a:rPr sz="1900" dirty="0">
                  <a:ea typeface="나눔스퀘어" panose="020B0600000101010101" pitchFamily="50" charset="-127"/>
                </a:rPr>
                <a:t> </a:t>
              </a:r>
              <a:r>
                <a:rPr sz="1900" dirty="0" err="1">
                  <a:ea typeface="나눔스퀘어" panose="020B0600000101010101" pitchFamily="50" charset="-127"/>
                </a:rPr>
                <a:t>해석가능성</a:t>
              </a:r>
              <a:r>
                <a:rPr sz="1900" dirty="0">
                  <a:ea typeface="나눔스퀘어" panose="020B0600000101010101" pitchFamily="50" charset="-127"/>
                </a:rPr>
                <a:t> </a:t>
              </a:r>
              <a:r>
                <a:rPr sz="1900" dirty="0" err="1">
                  <a:ea typeface="나눔스퀘어" panose="020B0600000101010101" pitchFamily="50" charset="-127"/>
                </a:rPr>
                <a:t>낮음</a:t>
              </a:r>
              <a:endParaRPr sz="1900" dirty="0">
                <a:ea typeface="나눔스퀘어" panose="020B0600000101010101" pitchFamily="50" charset="-127"/>
              </a:endParaRPr>
            </a:p>
          </p:txBody>
        </p:sp>
        <p:sp>
          <p:nvSpPr>
            <p:cNvPr id="310" name="타원 36"/>
            <p:cNvSpPr/>
            <p:nvPr/>
          </p:nvSpPr>
          <p:spPr>
            <a:xfrm>
              <a:off x="36743" y="116459"/>
              <a:ext cx="100307" cy="93917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sz="1900" dirty="0">
                <a:ea typeface="나눔스퀘어" panose="020B0600000101010101" pitchFamily="50" charset="-127"/>
              </a:endParaRPr>
            </a:p>
          </p:txBody>
        </p:sp>
      </p:grpSp>
      <p:sp>
        <p:nvSpPr>
          <p:cNvPr id="312" name="TextBox 25"/>
          <p:cNvSpPr txBox="1"/>
          <p:nvPr/>
        </p:nvSpPr>
        <p:spPr>
          <a:xfrm>
            <a:off x="2544198" y="3159241"/>
            <a:ext cx="6477750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000" b="1"/>
            </a:lvl1pPr>
          </a:lstStyle>
          <a:p>
            <a:pPr>
              <a:defRPr>
                <a:solidFill>
                  <a:srgbClr val="FF0000"/>
                </a:solidFill>
              </a:defRPr>
            </a:pPr>
            <a:r>
              <a:rPr dirty="0">
                <a:solidFill>
                  <a:srgbClr val="000000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KOSPI 200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직사각형 22"/>
          <p:cNvSpPr txBox="1"/>
          <p:nvPr/>
        </p:nvSpPr>
        <p:spPr>
          <a:xfrm>
            <a:off x="352544" y="6501717"/>
            <a:ext cx="145167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dirty="0" err="1">
                <a:ea typeface="나눔스퀘어" panose="020B0600000101010101" pitchFamily="50" charset="-127"/>
                <a:sym typeface="나눔스퀘어"/>
              </a:rPr>
              <a:t>출처</a:t>
            </a:r>
            <a:r>
              <a:rPr dirty="0"/>
              <a:t>: Investing.com</a:t>
            </a:r>
          </a:p>
        </p:txBody>
      </p:sp>
      <p:sp>
        <p:nvSpPr>
          <p:cNvPr id="315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316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17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18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19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기간</a:t>
            </a:r>
            <a:r>
              <a:rPr sz="3900" dirty="0"/>
              <a:t> </a:t>
            </a:r>
            <a:r>
              <a:rPr sz="3900" dirty="0" err="1"/>
              <a:t>선정</a:t>
            </a:r>
            <a:r>
              <a:rPr sz="3900" dirty="0"/>
              <a:t> 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20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21" name="Rectangle 1"/>
          <p:cNvSpPr txBox="1"/>
          <p:nvPr/>
        </p:nvSpPr>
        <p:spPr>
          <a:xfrm>
            <a:off x="2801622" y="4719052"/>
            <a:ext cx="127001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br/>
            <a:endParaRPr/>
          </a:p>
        </p:txBody>
      </p:sp>
      <p:pic>
        <p:nvPicPr>
          <p:cNvPr id="322" name="ALL_code.png" descr="ALL_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7" y="5297616"/>
            <a:ext cx="5112842" cy="852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ALL.png" descr="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87" y="2045467"/>
            <a:ext cx="10218981" cy="30842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4" name="표 11"/>
          <p:cNvGraphicFramePr/>
          <p:nvPr>
            <p:extLst>
              <p:ext uri="{D42A27DB-BD31-4B8C-83A1-F6EECF244321}">
                <p14:modId xmlns:p14="http://schemas.microsoft.com/office/powerpoint/2010/main" val="635987214"/>
              </p:ext>
            </p:extLst>
          </p:nvPr>
        </p:nvGraphicFramePr>
        <p:xfrm>
          <a:off x="7652839" y="4273660"/>
          <a:ext cx="4174435" cy="187024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89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707"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단기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훈련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8088" marR="8088" marT="8088" marB="8088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2020/01/19 ~ 2020/02/17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중기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훈련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8088" marR="8088" marT="8088" marB="8088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2020/01/01 ~ 2020/02/17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장기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훈련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8088" marR="8088" marT="8088" marB="8088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2019/01/01 ~ 2020/02/17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단기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예측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8088" marR="8088" marT="8088" marB="8088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2020/02/18 ~ 2020/03/19</a:t>
                      </a:r>
                    </a:p>
                  </a:txBody>
                  <a:tcPr marL="8088" marR="8088" marT="8088" marB="8088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중기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예측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8088" marR="8088" marT="8088" marB="8088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2020/02/18 ~ 2020/07/31</a:t>
                      </a:r>
                    </a:p>
                  </a:txBody>
                  <a:tcPr marL="8088" marR="8088" marT="8088" marB="8088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장기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예측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8088" marR="8088" marT="8088" marB="8088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2020/02/18 ~ 2022/04/30</a:t>
                      </a:r>
                    </a:p>
                  </a:txBody>
                  <a:tcPr marL="8088" marR="8088" marT="8088" marB="8088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327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28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29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30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훈련</a:t>
            </a:r>
            <a:r>
              <a:rPr sz="3900" dirty="0"/>
              <a:t> </a:t>
            </a:r>
            <a:r>
              <a:rPr sz="3900" dirty="0" err="1"/>
              <a:t>검정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31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32" name="Rectangle 1"/>
          <p:cNvSpPr txBox="1"/>
          <p:nvPr/>
        </p:nvSpPr>
        <p:spPr>
          <a:xfrm>
            <a:off x="2801622" y="4719052"/>
            <a:ext cx="127001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br/>
            <a:endParaRPr/>
          </a:p>
        </p:txBody>
      </p:sp>
      <p:pic>
        <p:nvPicPr>
          <p:cNvPr id="333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56" y="3013392"/>
            <a:ext cx="3208504" cy="1803387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TextBox 19"/>
          <p:cNvSpPr txBox="1"/>
          <p:nvPr/>
        </p:nvSpPr>
        <p:spPr>
          <a:xfrm>
            <a:off x="2009141" y="2403235"/>
            <a:ext cx="17119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단기</a:t>
            </a:r>
          </a:p>
        </p:txBody>
      </p:sp>
      <p:pic>
        <p:nvPicPr>
          <p:cNvPr id="335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663" y="3013392"/>
            <a:ext cx="3291829" cy="183915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extBox 21"/>
          <p:cNvSpPr txBox="1"/>
          <p:nvPr/>
        </p:nvSpPr>
        <p:spPr>
          <a:xfrm>
            <a:off x="5821989" y="2403235"/>
            <a:ext cx="17119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중기</a:t>
            </a:r>
          </a:p>
        </p:txBody>
      </p:sp>
      <p:pic>
        <p:nvPicPr>
          <p:cNvPr id="337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851" y="3013392"/>
            <a:ext cx="3291829" cy="173327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extBox 21"/>
          <p:cNvSpPr txBox="1"/>
          <p:nvPr/>
        </p:nvSpPr>
        <p:spPr>
          <a:xfrm>
            <a:off x="9394163" y="2403235"/>
            <a:ext cx="17119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장기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341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42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43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44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훈련</a:t>
            </a:r>
            <a:r>
              <a:rPr sz="3900" dirty="0"/>
              <a:t> </a:t>
            </a:r>
            <a:r>
              <a:rPr sz="3900" dirty="0" err="1"/>
              <a:t>검정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45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346" name="그림 18" descr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4" y="1875290"/>
            <a:ext cx="4816916" cy="46721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47" name="표 35"/>
          <p:cNvGraphicFramePr/>
          <p:nvPr>
            <p:extLst>
              <p:ext uri="{D42A27DB-BD31-4B8C-83A1-F6EECF244321}">
                <p14:modId xmlns:p14="http://schemas.microsoft.com/office/powerpoint/2010/main" val="3916567209"/>
              </p:ext>
            </p:extLst>
          </p:nvPr>
        </p:nvGraphicFramePr>
        <p:xfrm>
          <a:off x="5956783" y="2205368"/>
          <a:ext cx="5565570" cy="975360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85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5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귀무가설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독립성검정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Prob(Q)</a:t>
                      </a: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자기상관성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없다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정규성검정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Prob(JB)</a:t>
                      </a: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정규분포를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따른다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분산성검정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Prob(H)</a:t>
                      </a: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분산이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일정하다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b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8" name="표 12"/>
          <p:cNvGraphicFramePr/>
          <p:nvPr>
            <p:extLst>
              <p:ext uri="{D42A27DB-BD31-4B8C-83A1-F6EECF244321}">
                <p14:modId xmlns:p14="http://schemas.microsoft.com/office/powerpoint/2010/main" val="4243732375"/>
              </p:ext>
            </p:extLst>
          </p:nvPr>
        </p:nvGraphicFramePr>
        <p:xfrm>
          <a:off x="5893765" y="4115165"/>
          <a:ext cx="5691601" cy="1713997"/>
        </p:xfrm>
        <a:graphic>
          <a:graphicData uri="http://schemas.openxmlformats.org/drawingml/2006/table">
            <a:tbl>
              <a:tblPr bandRow="1">
                <a:tableStyleId>{33BA23B1-9221-436E-865A-0063620EA4FD}</a:tableStyleId>
              </a:tblPr>
              <a:tblGrid>
                <a:gridCol w="94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9399">
                <a:tc>
                  <a:txBody>
                    <a:bodyPr/>
                    <a:lstStyle/>
                    <a:p>
                      <a:pPr algn="ctr"/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Prob(Q)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Prob(JB)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Prob(H)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3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단기훈련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ARIMA(2,3,1)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0.81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0.88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0.02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분산성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미충족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중기훈련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ARIMA(2,3,1)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0.76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0.93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0.41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채택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3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장기훈련</a:t>
                      </a:r>
                      <a:endParaRPr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ARIMA(0,1,0)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0.48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0.39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정규성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나눔스퀘어 Light"/>
                          <a:sym typeface="나눔스퀘어 Light"/>
                        </a:rPr>
                        <a:t>미충족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나눔스퀘어 Light"/>
                        <a:sym typeface="나눔스퀘어 Light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21"/>
          <p:cNvSpPr/>
          <p:nvPr/>
        </p:nvSpPr>
        <p:spPr>
          <a:xfrm>
            <a:off x="-1" y="0"/>
            <a:ext cx="12237084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126" name="직선 연결선 22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127" name="TextBox 27"/>
          <p:cNvSpPr txBox="1"/>
          <p:nvPr/>
        </p:nvSpPr>
        <p:spPr>
          <a:xfrm>
            <a:off x="932393" y="588588"/>
            <a:ext cx="125130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r>
              <a:rPr dirty="0">
                <a:ea typeface="나눔스퀘어" panose="020B0600000101010101" pitchFamily="50" charset="-127"/>
              </a:rPr>
              <a:t>CONTENTS</a:t>
            </a:r>
          </a:p>
        </p:txBody>
      </p:sp>
      <p:grpSp>
        <p:nvGrpSpPr>
          <p:cNvPr id="132" name="그룹 4"/>
          <p:cNvGrpSpPr/>
          <p:nvPr/>
        </p:nvGrpSpPr>
        <p:grpSpPr>
          <a:xfrm>
            <a:off x="930380" y="2244552"/>
            <a:ext cx="4454395" cy="1593275"/>
            <a:chOff x="10821" y="0"/>
            <a:chExt cx="4454393" cy="1593273"/>
          </a:xfrm>
        </p:grpSpPr>
        <p:sp>
          <p:nvSpPr>
            <p:cNvPr id="128" name="TextBox 8"/>
            <p:cNvSpPr txBox="1"/>
            <p:nvPr/>
          </p:nvSpPr>
          <p:spPr>
            <a:xfrm>
              <a:off x="469917" y="0"/>
              <a:ext cx="5059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r>
                <a:rPr dirty="0">
                  <a:ea typeface="나눔스퀘어" panose="020B0600000101010101" pitchFamily="50" charset="-127"/>
                </a:rPr>
                <a:t>001</a:t>
              </a:r>
            </a:p>
          </p:txBody>
        </p:sp>
        <p:sp>
          <p:nvSpPr>
            <p:cNvPr id="129" name="TextBox 12"/>
            <p:cNvSpPr txBox="1"/>
            <p:nvPr/>
          </p:nvSpPr>
          <p:spPr>
            <a:xfrm>
              <a:off x="1015259" y="0"/>
              <a:ext cx="818897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r>
                <a:t>배경소개</a:t>
              </a:r>
            </a:p>
          </p:txBody>
        </p:sp>
        <p:sp>
          <p:nvSpPr>
            <p:cNvPr id="130" name="TextBox 16"/>
            <p:cNvSpPr txBox="1"/>
            <p:nvPr/>
          </p:nvSpPr>
          <p:spPr>
            <a:xfrm>
              <a:off x="1015260" y="400963"/>
              <a:ext cx="3449954" cy="11923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80975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 err="1">
                  <a:ea typeface="나눔스퀘어" panose="020B0600000101010101" pitchFamily="50" charset="-127"/>
                </a:rPr>
                <a:t>팀소개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 err="1">
                  <a:ea typeface="나눔스퀘어" panose="020B0600000101010101" pitchFamily="50" charset="-127"/>
                </a:rPr>
                <a:t>분석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과제</a:t>
              </a:r>
              <a:r>
                <a:rPr dirty="0">
                  <a:ea typeface="나눔스퀘어" panose="020B0600000101010101" pitchFamily="50" charset="-127"/>
                </a:rPr>
                <a:t>  </a:t>
              </a:r>
              <a:r>
                <a:rPr dirty="0" err="1">
                  <a:ea typeface="나눔스퀘어" panose="020B0600000101010101" pitchFamily="50" charset="-127"/>
                </a:rPr>
                <a:t>배경</a:t>
              </a:r>
              <a:endParaRPr dirty="0">
                <a:ea typeface="나눔스퀘어" panose="020B0600000101010101" pitchFamily="50" charset="-127"/>
              </a:endParaRP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 err="1">
                  <a:ea typeface="나눔스퀘어" panose="020B0600000101010101" pitchFamily="50" charset="-127"/>
                </a:rPr>
                <a:t>이전</a:t>
              </a:r>
              <a:r>
                <a:rPr dirty="0">
                  <a:ea typeface="나눔스퀘어" panose="020B0600000101010101" pitchFamily="50" charset="-127"/>
                </a:rPr>
                <a:t>  </a:t>
              </a:r>
              <a:r>
                <a:rPr dirty="0" err="1">
                  <a:ea typeface="나눔스퀘어" panose="020B0600000101010101" pitchFamily="50" charset="-127"/>
                </a:rPr>
                <a:t>실패</a:t>
              </a:r>
              <a:r>
                <a:rPr dirty="0">
                  <a:ea typeface="나눔스퀘어" panose="020B0600000101010101" pitchFamily="50" charset="-127"/>
                </a:rPr>
                <a:t>  </a:t>
              </a:r>
              <a:r>
                <a:rPr dirty="0" err="1">
                  <a:ea typeface="나눔스퀘어" panose="020B0600000101010101" pitchFamily="50" charset="-127"/>
                </a:rPr>
                <a:t>이유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분석</a:t>
              </a:r>
              <a:endParaRPr lang="en-US" dirty="0">
                <a:ea typeface="나눔스퀘어" panose="020B0600000101010101" pitchFamily="50" charset="-127"/>
              </a:endParaRP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lang="ko-KR" altLang="en-US" dirty="0">
                  <a:ea typeface="나눔스퀘어" panose="020B0600000101010101" pitchFamily="50" charset="-127"/>
                </a:rPr>
                <a:t>확정 주제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</a:p>
          </p:txBody>
        </p:sp>
        <p:sp>
          <p:nvSpPr>
            <p:cNvPr id="131" name="순서도: 병합 1"/>
            <p:cNvSpPr/>
            <p:nvPr/>
          </p:nvSpPr>
          <p:spPr>
            <a:xfrm rot="5141693">
              <a:off x="2076" y="78183"/>
              <a:ext cx="298901" cy="28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1016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dirty="0">
                <a:ea typeface="나눔스퀘어" panose="020B0600000101010101" pitchFamily="50" charset="-127"/>
              </a:endParaRPr>
            </a:p>
          </p:txBody>
        </p:sp>
      </p:grpSp>
      <p:sp>
        <p:nvSpPr>
          <p:cNvPr id="133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18025" y="6400413"/>
            <a:ext cx="18530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 dirty="0"/>
          </a:p>
        </p:txBody>
      </p:sp>
      <p:grpSp>
        <p:nvGrpSpPr>
          <p:cNvPr id="138" name="그룹 3"/>
          <p:cNvGrpSpPr/>
          <p:nvPr/>
        </p:nvGrpSpPr>
        <p:grpSpPr>
          <a:xfrm>
            <a:off x="4563176" y="2244552"/>
            <a:ext cx="4482503" cy="2119112"/>
            <a:chOff x="10822" y="0"/>
            <a:chExt cx="4482502" cy="2119110"/>
          </a:xfrm>
        </p:grpSpPr>
        <p:sp>
          <p:nvSpPr>
            <p:cNvPr id="134" name="TextBox 9"/>
            <p:cNvSpPr txBox="1"/>
            <p:nvPr/>
          </p:nvSpPr>
          <p:spPr>
            <a:xfrm>
              <a:off x="469916" y="0"/>
              <a:ext cx="5059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r>
                <a:rPr dirty="0">
                  <a:ea typeface="나눔스퀘어" panose="020B0600000101010101" pitchFamily="50" charset="-127"/>
                </a:rPr>
                <a:t>002</a:t>
              </a:r>
            </a:p>
          </p:txBody>
        </p:sp>
        <p:sp>
          <p:nvSpPr>
            <p:cNvPr id="135" name="TextBox 13"/>
            <p:cNvSpPr txBox="1"/>
            <p:nvPr/>
          </p:nvSpPr>
          <p:spPr>
            <a:xfrm>
              <a:off x="1015258" y="0"/>
              <a:ext cx="99758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r>
                <a:t>데이터분석</a:t>
              </a:r>
            </a:p>
          </p:txBody>
        </p:sp>
        <p:sp>
          <p:nvSpPr>
            <p:cNvPr id="136" name="순서도: 병합 35"/>
            <p:cNvSpPr/>
            <p:nvPr/>
          </p:nvSpPr>
          <p:spPr>
            <a:xfrm rot="5141693">
              <a:off x="2076" y="69035"/>
              <a:ext cx="298901" cy="281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1016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dirty="0">
                <a:ea typeface="나눔스퀘어" panose="020B0600000101010101" pitchFamily="50" charset="-127"/>
              </a:endParaRPr>
            </a:p>
          </p:txBody>
        </p:sp>
        <p:sp>
          <p:nvSpPr>
            <p:cNvPr id="137" name="TextBox 46"/>
            <p:cNvSpPr txBox="1"/>
            <p:nvPr/>
          </p:nvSpPr>
          <p:spPr>
            <a:xfrm>
              <a:off x="1043369" y="366646"/>
              <a:ext cx="3449955" cy="1752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80975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>
                  <a:ea typeface="나눔스퀘어" panose="020B0600000101010101" pitchFamily="50" charset="-127"/>
                </a:rPr>
                <a:t>ARIMA </a:t>
              </a:r>
            </a:p>
            <a:p>
              <a:pPr marL="638175" lvl="1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 err="1">
                  <a:ea typeface="나눔스퀘어" panose="020B0600000101010101" pitchFamily="50" charset="-127"/>
                </a:rPr>
                <a:t>적용과정</a:t>
              </a:r>
              <a:endParaRPr dirty="0">
                <a:ea typeface="나눔스퀘어" panose="020B0600000101010101" pitchFamily="50" charset="-127"/>
              </a:endParaRPr>
            </a:p>
            <a:p>
              <a:pPr marL="638175" lvl="1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 err="1">
                  <a:ea typeface="나눔스퀘어" panose="020B0600000101010101" pitchFamily="50" charset="-127"/>
                </a:rPr>
                <a:t>결과분석</a:t>
              </a:r>
              <a:endParaRPr dirty="0">
                <a:ea typeface="나눔스퀘어" panose="020B0600000101010101" pitchFamily="50" charset="-127"/>
              </a:endParaRP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>
                  <a:ea typeface="나눔스퀘어" panose="020B0600000101010101" pitchFamily="50" charset="-127"/>
                </a:rPr>
                <a:t>VAR </a:t>
              </a:r>
            </a:p>
            <a:p>
              <a:pPr marL="638175" lvl="1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 err="1">
                  <a:ea typeface="나눔스퀘어" panose="020B0600000101010101" pitchFamily="50" charset="-127"/>
                </a:rPr>
                <a:t>적용과정</a:t>
              </a:r>
              <a:endParaRPr dirty="0">
                <a:ea typeface="나눔스퀘어" panose="020B0600000101010101" pitchFamily="50" charset="-127"/>
              </a:endParaRPr>
            </a:p>
            <a:p>
              <a:pPr marL="638175" lvl="1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 err="1">
                  <a:ea typeface="나눔스퀘어" panose="020B0600000101010101" pitchFamily="50" charset="-127"/>
                </a:rPr>
                <a:t>결과분석</a:t>
              </a:r>
              <a:endParaRPr dirty="0"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3" name="그룹 5"/>
          <p:cNvGrpSpPr/>
          <p:nvPr/>
        </p:nvGrpSpPr>
        <p:grpSpPr>
          <a:xfrm>
            <a:off x="8366254" y="2245529"/>
            <a:ext cx="4490632" cy="1001491"/>
            <a:chOff x="10821" y="0"/>
            <a:chExt cx="4490630" cy="1001490"/>
          </a:xfrm>
        </p:grpSpPr>
        <p:sp>
          <p:nvSpPr>
            <p:cNvPr id="139" name="TextBox 31"/>
            <p:cNvSpPr txBox="1"/>
            <p:nvPr/>
          </p:nvSpPr>
          <p:spPr>
            <a:xfrm>
              <a:off x="479468" y="0"/>
              <a:ext cx="5059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r>
                <a:rPr dirty="0">
                  <a:ea typeface="나눔스퀘어" panose="020B0600000101010101" pitchFamily="50" charset="-127"/>
                </a:rPr>
                <a:t>003</a:t>
              </a:r>
            </a:p>
          </p:txBody>
        </p:sp>
        <p:sp>
          <p:nvSpPr>
            <p:cNvPr id="140" name="TextBox 32"/>
            <p:cNvSpPr txBox="1"/>
            <p:nvPr/>
          </p:nvSpPr>
          <p:spPr>
            <a:xfrm>
              <a:off x="1106286" y="0"/>
              <a:ext cx="461519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r>
                <a:t>결론</a:t>
              </a:r>
            </a:p>
          </p:txBody>
        </p:sp>
        <p:sp>
          <p:nvSpPr>
            <p:cNvPr id="141" name="순서도: 병합 38"/>
            <p:cNvSpPr/>
            <p:nvPr/>
          </p:nvSpPr>
          <p:spPr>
            <a:xfrm rot="5141693">
              <a:off x="2076" y="59767"/>
              <a:ext cx="298901" cy="28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1016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dirty="0">
                <a:ea typeface="나눔스퀘어" panose="020B0600000101010101" pitchFamily="50" charset="-127"/>
              </a:endParaRPr>
            </a:p>
          </p:txBody>
        </p:sp>
        <p:sp>
          <p:nvSpPr>
            <p:cNvPr id="142" name="TextBox 48"/>
            <p:cNvSpPr txBox="1"/>
            <p:nvPr/>
          </p:nvSpPr>
          <p:spPr>
            <a:xfrm>
              <a:off x="1051497" y="369331"/>
              <a:ext cx="3449954" cy="6321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80975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lang="ko-KR" altLang="en-US" dirty="0">
                  <a:ea typeface="나눔스퀘어" panose="020B0600000101010101" pitchFamily="50" charset="-127"/>
                </a:rPr>
                <a:t>결론 요약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z="1400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rPr dirty="0" err="1">
                  <a:ea typeface="나눔스퀘어" panose="020B0600000101010101" pitchFamily="50" charset="-127"/>
                </a:rPr>
                <a:t>최종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프로젝트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평가</a:t>
              </a:r>
              <a:r>
                <a:rPr dirty="0">
                  <a:ea typeface="나눔스퀘어" panose="020B0600000101010101" pitchFamily="50" charset="-127"/>
                </a:rPr>
                <a:t>  </a:t>
              </a: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351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52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53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54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예측</a:t>
            </a:r>
            <a:r>
              <a:rPr sz="3900" dirty="0"/>
              <a:t> </a:t>
            </a:r>
            <a:r>
              <a:rPr sz="3900" dirty="0" err="1"/>
              <a:t>결과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55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356" name="pred.png" descr="p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4" y="2316934"/>
            <a:ext cx="11887752" cy="3126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359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60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6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기간</a:t>
            </a:r>
            <a:r>
              <a:rPr sz="3900" dirty="0"/>
              <a:t> </a:t>
            </a:r>
            <a:r>
              <a:rPr sz="3900" dirty="0" err="1"/>
              <a:t>선정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62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graphicFrame>
        <p:nvGraphicFramePr>
          <p:cNvPr id="363" name="표 1"/>
          <p:cNvGraphicFramePr/>
          <p:nvPr/>
        </p:nvGraphicFramePr>
        <p:xfrm>
          <a:off x="627416" y="2945637"/>
          <a:ext cx="5414292" cy="2172204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353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3051">
                <a:tc>
                  <a:txBody>
                    <a:bodyPr/>
                    <a:lstStyle/>
                    <a:p>
                      <a:pPr algn="ctr">
                        <a:defRPr sz="2000"/>
                      </a:pP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 err="1">
                          <a:ea typeface="나눔스퀘어" panose="020B0600000101010101" pitchFamily="50" charset="-127"/>
                        </a:rPr>
                        <a:t>단기예측</a:t>
                      </a:r>
                      <a:endParaRPr sz="2000" dirty="0"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 err="1">
                          <a:ea typeface="나눔스퀘어" panose="020B0600000101010101" pitchFamily="50" charset="-127"/>
                        </a:rPr>
                        <a:t>중기예측</a:t>
                      </a:r>
                      <a:endParaRPr sz="2000" dirty="0"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 err="1">
                          <a:ea typeface="나눔스퀘어" panose="020B0600000101010101" pitchFamily="50" charset="-127"/>
                        </a:rPr>
                        <a:t>장기예측</a:t>
                      </a:r>
                      <a:endParaRPr sz="2000" dirty="0"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0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 err="1">
                          <a:ea typeface="나눔스퀘어" panose="020B0600000101010101" pitchFamily="50" charset="-127"/>
                        </a:rPr>
                        <a:t>단기훈련</a:t>
                      </a:r>
                      <a:endParaRPr sz="2000" dirty="0"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ea typeface="나눔스퀘어" panose="020B0600000101010101" pitchFamily="50" charset="-127"/>
                        </a:rPr>
                        <a:t>A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ea typeface="나눔스퀘어" panose="020B0600000101010101" pitchFamily="50" charset="-127"/>
                        </a:rPr>
                        <a:t>B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ea typeface="나눔스퀘어" panose="020B0600000101010101" pitchFamily="50" charset="-127"/>
                        </a:rPr>
                        <a:t>C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0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 err="1">
                          <a:ea typeface="나눔스퀘어" panose="020B0600000101010101" pitchFamily="50" charset="-127"/>
                        </a:rPr>
                        <a:t>중기훈련</a:t>
                      </a:r>
                      <a:endParaRPr sz="2000" dirty="0"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ea typeface="나눔스퀘어" panose="020B0600000101010101" pitchFamily="50" charset="-127"/>
                        </a:rPr>
                        <a:t>D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ea typeface="나눔스퀘어" panose="020B0600000101010101" pitchFamily="50" charset="-127"/>
                        </a:rPr>
                        <a:t>E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ea typeface="나눔스퀘어" panose="020B0600000101010101" pitchFamily="50" charset="-127"/>
                        </a:rPr>
                        <a:t>F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0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 err="1">
                          <a:ea typeface="나눔스퀘어" panose="020B0600000101010101" pitchFamily="50" charset="-127"/>
                        </a:rPr>
                        <a:t>장기훈련</a:t>
                      </a:r>
                      <a:endParaRPr sz="2000" dirty="0">
                        <a:ea typeface="나눔스퀘어" panose="020B0600000101010101" pitchFamily="50" charset="-127"/>
                      </a:endParaRP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ea typeface="나눔스퀘어" panose="020B0600000101010101" pitchFamily="50" charset="-127"/>
                        </a:rPr>
                        <a:t>G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ea typeface="나눔스퀘어" panose="020B0600000101010101" pitchFamily="50" charset="-127"/>
                        </a:rPr>
                        <a:t>H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ea typeface="나눔스퀘어" panose="020B0600000101010101" pitchFamily="50" charset="-127"/>
                        </a:rPr>
                        <a:t>I</a:t>
                      </a:r>
                    </a:p>
                  </a:txBody>
                  <a:tcPr marL="15240" marR="15240" marT="15240" marB="1524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4" name="표"/>
          <p:cNvGraphicFramePr/>
          <p:nvPr/>
        </p:nvGraphicFramePr>
        <p:xfrm>
          <a:off x="7125188" y="2092937"/>
          <a:ext cx="4032994" cy="3877606"/>
        </p:xfrm>
        <a:graphic>
          <a:graphicData uri="http://schemas.openxmlformats.org/drawingml/2006/table">
            <a:tbl>
              <a:tblPr firstRow="1" firstCol="1" bandRow="1">
                <a:tableStyleId>{CF821DB8-F4EB-4A41-A1BA-3FCAFE7338EE}</a:tableStyleId>
              </a:tblPr>
              <a:tblGrid>
                <a:gridCol w="287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2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4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Prob(Q)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Prob(JB)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Prob(H)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7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0.81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0.76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0.32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ea typeface="나눔스퀘어" panose="020B0600000101010101" pitchFamily="50" charset="-127"/>
                        </a:rPr>
                        <a:t>채택</a:t>
                      </a: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9CB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8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0.67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ea typeface="나눔스퀘어" panose="020B0600000101010101" pitchFamily="50" charset="-127"/>
                        </a:rPr>
                        <a:t>기각</a:t>
                      </a: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8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0.16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ea typeface="나눔스퀘어" panose="020B0600000101010101" pitchFamily="50" charset="-127"/>
                        </a:rPr>
                        <a:t>기각</a:t>
                      </a: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8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0.68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0.81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0.02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ea typeface="나눔스퀘어" panose="020B0600000101010101" pitchFamily="50" charset="-127"/>
                        </a:rPr>
                        <a:t>기각</a:t>
                      </a: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8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E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0.6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0.97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A1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ea typeface="나눔스퀘어" panose="020B0600000101010101" pitchFamily="50" charset="-127"/>
                        </a:rPr>
                        <a:t>기각</a:t>
                      </a: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08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F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0.14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ea typeface="나눔스퀘어" panose="020B0600000101010101" pitchFamily="50" charset="-127"/>
                        </a:rPr>
                        <a:t>기각</a:t>
                      </a: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08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G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ea typeface="나눔스퀘어" panose="020B0600000101010101" pitchFamily="50" charset="-127"/>
                        </a:rPr>
                        <a:t>기각</a:t>
                      </a: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08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H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0.25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ea typeface="나눔스퀘어" panose="020B0600000101010101" pitchFamily="50" charset="-127"/>
                        </a:rPr>
                        <a:t>기각</a:t>
                      </a: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08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I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0.46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0.19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 err="1">
                          <a:ea typeface="나눔스퀘어" panose="020B0600000101010101" pitchFamily="50" charset="-127"/>
                        </a:rPr>
                        <a:t>기각</a:t>
                      </a:r>
                      <a:endParaRPr dirty="0"/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  <p:sp>
        <p:nvSpPr>
          <p:cNvPr id="369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70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71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72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예측</a:t>
            </a:r>
            <a:r>
              <a:rPr sz="3900" dirty="0"/>
              <a:t> </a:t>
            </a:r>
            <a:r>
              <a:rPr sz="3900" dirty="0" err="1"/>
              <a:t>결과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73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374" name="pred_step.png" descr="pred_st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07" y="2314296"/>
            <a:ext cx="8893541" cy="3557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sp>
        <p:nvSpPr>
          <p:cNvPr id="377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78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79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80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예측</a:t>
            </a:r>
            <a:r>
              <a:rPr sz="3900" dirty="0"/>
              <a:t> </a:t>
            </a:r>
            <a:r>
              <a:rPr sz="3900" dirty="0" err="1"/>
              <a:t>결과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81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382" name="pred_step2.png" descr="pred_ste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3" y="2243541"/>
            <a:ext cx="8893634" cy="3557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 dirty="0"/>
          </a:p>
        </p:txBody>
      </p:sp>
      <p:sp>
        <p:nvSpPr>
          <p:cNvPr id="385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86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87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88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예측</a:t>
            </a:r>
            <a:r>
              <a:rPr sz="3900" dirty="0"/>
              <a:t> </a:t>
            </a:r>
            <a:r>
              <a:rPr sz="3900" dirty="0" err="1"/>
              <a:t>결과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89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390" name="pred_step3.png" descr="pred_step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88" y="2186157"/>
            <a:ext cx="8921824" cy="356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393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94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ARIMA </a:t>
            </a:r>
          </a:p>
        </p:txBody>
      </p:sp>
      <p:sp>
        <p:nvSpPr>
          <p:cNvPr id="395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396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ARIMA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평가</a:t>
            </a:r>
            <a:br>
              <a:rPr dirty="0"/>
            </a:br>
            <a:r>
              <a:rPr sz="1900" dirty="0" err="1"/>
              <a:t>코스피</a:t>
            </a:r>
            <a:r>
              <a:rPr sz="1900" dirty="0"/>
              <a:t> 200 </a:t>
            </a:r>
            <a:r>
              <a:rPr sz="1900" dirty="0" err="1"/>
              <a:t>지수</a:t>
            </a:r>
            <a:r>
              <a:rPr sz="1900" dirty="0"/>
              <a:t> </a:t>
            </a:r>
          </a:p>
        </p:txBody>
      </p:sp>
      <p:sp>
        <p:nvSpPr>
          <p:cNvPr id="397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graphicFrame>
        <p:nvGraphicFramePr>
          <p:cNvPr id="398" name="표"/>
          <p:cNvGraphicFramePr/>
          <p:nvPr/>
        </p:nvGraphicFramePr>
        <p:xfrm>
          <a:off x="2586508" y="2751612"/>
          <a:ext cx="6080511" cy="2806074"/>
        </p:xfrm>
        <a:graphic>
          <a:graphicData uri="http://schemas.openxmlformats.org/drawingml/2006/table">
            <a:tbl>
              <a:tblPr firstRow="1" firstCol="1" bandRow="1">
                <a:tableStyleId>{CF821DB8-F4EB-4A41-A1BA-3FCAFE7338EE}</a:tableStyleId>
              </a:tblPr>
              <a:tblGrid>
                <a:gridCol w="1651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67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MAPE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T w="38100">
                      <a:solidFill>
                        <a:schemeClr val="accent3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단기</a:t>
                      </a:r>
                      <a:endParaRPr b="1" dirty="0">
                        <a:solidFill>
                          <a:schemeClr val="accent6">
                            <a:hueOff val="-12834783"/>
                            <a:satOff val="-58974"/>
                            <a:lumOff val="7647"/>
                          </a:schemeClr>
                        </a:solidFill>
                      </a:endParaRPr>
                    </a:p>
                  </a:txBody>
                  <a:tcPr marL="0" marR="0" marT="0" marB="0" anchor="ctr" horzOverflow="overflow">
                    <a:lnT w="38100">
                      <a:solidFill>
                        <a:schemeClr val="accent3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중기</a:t>
                      </a:r>
                      <a:endParaRPr b="1" dirty="0">
                        <a:solidFill>
                          <a:schemeClr val="accent6">
                            <a:hueOff val="-12834783"/>
                            <a:satOff val="-58974"/>
                            <a:lumOff val="7647"/>
                          </a:schemeClr>
                        </a:solidFill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T w="38100">
                      <a:solidFill>
                        <a:schemeClr val="accent3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장기</a:t>
                      </a:r>
                      <a:endParaRPr b="1" dirty="0">
                        <a:solidFill>
                          <a:schemeClr val="accent6">
                            <a:hueOff val="-12834783"/>
                            <a:satOff val="-58974"/>
                            <a:lumOff val="7647"/>
                          </a:schemeClr>
                        </a:solidFill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134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단기</a:t>
                      </a: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훈련</a:t>
                      </a: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예측</a:t>
                      </a:r>
                      <a:endParaRPr b="1" dirty="0">
                        <a:solidFill>
                          <a:schemeClr val="accent6">
                            <a:hueOff val="-12834783"/>
                            <a:satOff val="-58974"/>
                            <a:lumOff val="7647"/>
                          </a:schemeClr>
                        </a:solidFill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1.882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1.849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1.223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chemeClr val="accent3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36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중기</a:t>
                      </a: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 </a:t>
                      </a: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훈련</a:t>
                      </a: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 </a:t>
                      </a: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예측</a:t>
                      </a:r>
                      <a:endParaRPr b="1" dirty="0">
                        <a:solidFill>
                          <a:schemeClr val="accent6">
                            <a:hueOff val="-12834783"/>
                            <a:satOff val="-58974"/>
                            <a:lumOff val="7647"/>
                          </a:schemeClr>
                        </a:solidFill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1.847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1.813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1.213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chemeClr val="accent3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90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장기</a:t>
                      </a: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훈련</a:t>
                      </a:r>
                      <a:r>
                        <a:rPr b="1" dirty="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b="1" dirty="0" err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  <a:ea typeface="나눔스퀘어" panose="020B0600000101010101" pitchFamily="50" charset="-127"/>
                        </a:rPr>
                        <a:t>예측</a:t>
                      </a:r>
                      <a:endParaRPr b="1" dirty="0">
                        <a:solidFill>
                          <a:schemeClr val="accent6">
                            <a:hueOff val="-12834783"/>
                            <a:satOff val="-58974"/>
                            <a:lumOff val="7647"/>
                          </a:schemeClr>
                        </a:solidFill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2.451</a:t>
                      </a:r>
                    </a:p>
                  </a:txBody>
                  <a:tcPr marL="0" marR="0" marT="0" marB="0" anchor="ctr" horzOverflow="overflow"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1.641</a:t>
                      </a:r>
                    </a:p>
                  </a:txBody>
                  <a:tcPr marL="0" marR="0" marT="0" marB="0" anchor="ctr" horzOverflow="overflow"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ea typeface="나눔스퀘어" panose="020B0600000101010101" pitchFamily="50" charset="-127"/>
                        </a:rPr>
                        <a:t>1.046</a:t>
                      </a:r>
                    </a:p>
                  </a:txBody>
                  <a:tcPr marL="0" marR="0" marT="0" marB="0" anchor="ctr" horzOverflow="overflow">
                    <a:lnR w="38100">
                      <a:solidFill>
                        <a:schemeClr val="accent3"/>
                      </a:solidFill>
                      <a:miter lim="400000"/>
                    </a:lnR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 dirty="0"/>
          </a:p>
        </p:txBody>
      </p:sp>
      <p:sp>
        <p:nvSpPr>
          <p:cNvPr id="401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VAR</a:t>
            </a:r>
          </a:p>
        </p:txBody>
      </p:sp>
      <p:sp>
        <p:nvSpPr>
          <p:cNvPr id="402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03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VAR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sz="3900" dirty="0" err="1"/>
              <a:t>선정</a:t>
            </a:r>
            <a:br>
              <a:rPr dirty="0"/>
            </a:br>
            <a:r>
              <a:rPr sz="1900" dirty="0"/>
              <a:t>내 / </a:t>
            </a:r>
            <a:r>
              <a:rPr sz="1900" dirty="0" err="1"/>
              <a:t>외생</a:t>
            </a:r>
            <a:r>
              <a:rPr sz="1900" dirty="0"/>
              <a:t> </a:t>
            </a:r>
            <a:r>
              <a:rPr sz="1900" dirty="0" err="1"/>
              <a:t>변수의</a:t>
            </a:r>
            <a:r>
              <a:rPr sz="1900" dirty="0"/>
              <a:t> </a:t>
            </a:r>
            <a:r>
              <a:rPr sz="1900" dirty="0" err="1"/>
              <a:t>구분없이</a:t>
            </a:r>
            <a:r>
              <a:rPr sz="1900" dirty="0"/>
              <a:t> </a:t>
            </a:r>
            <a:r>
              <a:rPr sz="1900" dirty="0" err="1"/>
              <a:t>적용할</a:t>
            </a:r>
            <a:r>
              <a:rPr sz="1900" dirty="0"/>
              <a:t> 수 </a:t>
            </a:r>
            <a:r>
              <a:rPr sz="1900" dirty="0" err="1"/>
              <a:t>있는</a:t>
            </a:r>
            <a:r>
              <a:rPr sz="1900" dirty="0"/>
              <a:t> </a:t>
            </a:r>
            <a:r>
              <a:rPr sz="1900" dirty="0" err="1"/>
              <a:t>다변량</a:t>
            </a:r>
            <a:r>
              <a:rPr sz="1900" dirty="0"/>
              <a:t> </a:t>
            </a:r>
            <a:r>
              <a:rPr sz="1900" dirty="0" err="1"/>
              <a:t>시계열모형</a:t>
            </a:r>
            <a:endParaRPr sz="1900" dirty="0"/>
          </a:p>
        </p:txBody>
      </p:sp>
      <p:sp>
        <p:nvSpPr>
          <p:cNvPr id="404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05" name="TextBox 43"/>
          <p:cNvSpPr txBox="1"/>
          <p:nvPr/>
        </p:nvSpPr>
        <p:spPr>
          <a:xfrm>
            <a:off x="1078831" y="3234143"/>
            <a:ext cx="6019075" cy="682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/>
              <a:t>모델</a:t>
            </a:r>
            <a:r>
              <a:rPr dirty="0"/>
              <a:t> </a:t>
            </a:r>
            <a:r>
              <a:rPr dirty="0" err="1"/>
              <a:t>선정</a:t>
            </a:r>
            <a:r>
              <a:rPr dirty="0"/>
              <a:t> </a:t>
            </a:r>
            <a:r>
              <a:rPr dirty="0" err="1"/>
              <a:t>사유</a:t>
            </a:r>
            <a:r>
              <a:rPr dirty="0"/>
              <a:t> </a:t>
            </a:r>
          </a:p>
          <a:p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보다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다양한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변수를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다루고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싶어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모델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선정</a:t>
            </a:r>
            <a:endParaRPr dirty="0">
              <a:latin typeface="나눔스퀘어 Light"/>
              <a:ea typeface="나눔스퀘어 Light"/>
              <a:cs typeface="나눔스퀘어 Light"/>
              <a:sym typeface="나눔스퀘어 Light"/>
            </a:endParaRPr>
          </a:p>
        </p:txBody>
      </p:sp>
      <p:sp>
        <p:nvSpPr>
          <p:cNvPr id="406" name="TextBox 45"/>
          <p:cNvSpPr txBox="1"/>
          <p:nvPr/>
        </p:nvSpPr>
        <p:spPr>
          <a:xfrm>
            <a:off x="5721994" y="2306679"/>
            <a:ext cx="577721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나눔스퀘어 Light"/>
                <a:sym typeface="나눔스퀘어 Light"/>
              </a:rPr>
              <a:t>벡터자기회귀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(VAR)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나눔스퀘어 Light"/>
                <a:sym typeface="나눔스퀘어 Light"/>
              </a:rPr>
              <a:t>모형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 Light"/>
                <a:sym typeface="나눔스퀘어 Light"/>
              </a:rPr>
              <a:t> </a:t>
            </a:r>
            <a:r>
              <a:rPr dirty="0"/>
              <a:t>: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예측뿐만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아니라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어떠한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변수의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일시적인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충격에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대한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효과분석을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위하여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연립방정식체계로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구성된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모형</a:t>
            </a:r>
            <a:endParaRPr dirty="0">
              <a:latin typeface="나눔스퀘어 Light"/>
              <a:ea typeface="나눔스퀘어 Light"/>
              <a:cs typeface="나눔스퀘어 Light"/>
              <a:sym typeface="나눔스퀘어 Light"/>
            </a:endParaRPr>
          </a:p>
        </p:txBody>
      </p:sp>
      <p:sp>
        <p:nvSpPr>
          <p:cNvPr id="407" name="TextBox 47"/>
          <p:cNvSpPr txBox="1"/>
          <p:nvPr/>
        </p:nvSpPr>
        <p:spPr>
          <a:xfrm>
            <a:off x="9133994" y="4889022"/>
            <a:ext cx="256897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/>
            </a:pPr>
            <a:r>
              <a:rPr dirty="0">
                <a:ea typeface="나눔스퀘어" panose="020B0600000101010101" pitchFamily="50" charset="-127"/>
              </a:rPr>
              <a:t>*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문권순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벡터자기회귀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(VAR)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모형의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이해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통계청『통계분석연구』제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권 제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호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(‘97.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봄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)23-56</a:t>
            </a:r>
          </a:p>
        </p:txBody>
      </p:sp>
      <p:sp>
        <p:nvSpPr>
          <p:cNvPr id="408" name="TextBox 49"/>
          <p:cNvSpPr txBox="1"/>
          <p:nvPr/>
        </p:nvSpPr>
        <p:spPr>
          <a:xfrm>
            <a:off x="5639067" y="2989862"/>
            <a:ext cx="6110515" cy="1853070"/>
          </a:xfrm>
          <a:prstGeom prst="rect">
            <a:avLst/>
          </a:prstGeom>
          <a:ln>
            <a:solidFill>
              <a:srgbClr val="9B949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첫째</a:t>
            </a:r>
            <a:r>
              <a:rPr dirty="0"/>
              <a:t>,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충격반응분석</a:t>
            </a:r>
            <a:r>
              <a:rPr dirty="0"/>
              <a:t>(impulse response analysis)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을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통하여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어떠한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한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변수의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변화가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내생변수에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미치는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동태적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반응을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파악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가능</a:t>
            </a:r>
            <a:b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</a:br>
            <a:endParaRPr dirty="0">
              <a:latin typeface="나눔스퀘어 Light"/>
              <a:ea typeface="나눔스퀘어 Light"/>
              <a:cs typeface="나눔스퀘어 Light"/>
              <a:sym typeface="나눔스퀘어 Light"/>
            </a:endParaRPr>
          </a:p>
          <a:p>
            <a:pPr marL="285750" indent="-285750">
              <a:buSzPct val="100000"/>
              <a:buChar char="-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둘째</a:t>
            </a:r>
            <a:r>
              <a:rPr dirty="0"/>
              <a:t>,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분산분해</a:t>
            </a:r>
            <a:r>
              <a:rPr dirty="0"/>
              <a:t>(variance decomposition)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를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통해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각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내생변수의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변동이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전체변동에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기여한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부분의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상대적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크기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분석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가능</a:t>
            </a:r>
            <a:b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</a:br>
            <a:endParaRPr dirty="0">
              <a:latin typeface="나눔스퀘어 Light"/>
              <a:ea typeface="나눔스퀘어 Light"/>
              <a:cs typeface="나눔스퀘어 Light"/>
              <a:sym typeface="나눔스퀘어 Light"/>
            </a:endParaRPr>
          </a:p>
          <a:p>
            <a:pPr marL="285750" indent="-285750">
              <a:buSzPct val="100000"/>
              <a:buChar char="-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셋째</a:t>
            </a:r>
            <a:r>
              <a:rPr dirty="0"/>
              <a:t>,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경제이론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보다는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실제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자료에서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도출된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결과를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분석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가능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</a:p>
        </p:txBody>
      </p:sp>
      <p:sp>
        <p:nvSpPr>
          <p:cNvPr id="409" name="TextBox 50"/>
          <p:cNvSpPr txBox="1"/>
          <p:nvPr/>
        </p:nvSpPr>
        <p:spPr>
          <a:xfrm>
            <a:off x="7976091" y="1793126"/>
            <a:ext cx="1412475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모델 설명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*</a:t>
            </a:r>
            <a:r>
              <a:t> </a:t>
            </a:r>
          </a:p>
        </p:txBody>
      </p:sp>
      <p:sp>
        <p:nvSpPr>
          <p:cNvPr id="410" name="타원 51"/>
          <p:cNvSpPr/>
          <p:nvPr/>
        </p:nvSpPr>
        <p:spPr>
          <a:xfrm>
            <a:off x="5686230" y="3847003"/>
            <a:ext cx="111175" cy="10160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11" name="타원 52"/>
          <p:cNvSpPr/>
          <p:nvPr/>
        </p:nvSpPr>
        <p:spPr>
          <a:xfrm>
            <a:off x="5686231" y="3150363"/>
            <a:ext cx="111175" cy="10160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12" name="타원 53"/>
          <p:cNvSpPr/>
          <p:nvPr/>
        </p:nvSpPr>
        <p:spPr>
          <a:xfrm>
            <a:off x="5687005" y="4571505"/>
            <a:ext cx="111175" cy="10160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VAR</a:t>
            </a:r>
          </a:p>
        </p:txBody>
      </p:sp>
      <p:sp>
        <p:nvSpPr>
          <p:cNvPr id="417" name="직선 연결선 20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19" name="직사각형 22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420" name="그림 25" descr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41" y="2250802"/>
            <a:ext cx="5146391" cy="4105548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422" name="TextBox 30"/>
          <p:cNvSpPr txBox="1"/>
          <p:nvPr/>
        </p:nvSpPr>
        <p:spPr>
          <a:xfrm>
            <a:off x="5079484" y="1649867"/>
            <a:ext cx="127130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시계열 확인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CBE2706-29BB-9BA3-7F2B-CA3914DC04C8}"/>
              </a:ext>
            </a:extLst>
          </p:cNvPr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VAR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lang="ko-KR" altLang="en-US" sz="3900" dirty="0"/>
              <a:t>변수 </a:t>
            </a:r>
            <a:r>
              <a:rPr sz="3900" dirty="0" err="1"/>
              <a:t>선정</a:t>
            </a:r>
            <a:br>
              <a:rPr dirty="0"/>
            </a:br>
            <a:r>
              <a:rPr lang="en-US" sz="1900" dirty="0"/>
              <a:t>KS200,VIX,</a:t>
            </a:r>
            <a:r>
              <a:rPr lang="ko-KR" altLang="en-US" sz="1900" dirty="0"/>
              <a:t>환율</a:t>
            </a:r>
            <a:r>
              <a:rPr lang="en-US" altLang="ko-KR" sz="1900" dirty="0"/>
              <a:t>,</a:t>
            </a:r>
            <a:r>
              <a:rPr lang="ko-KR" altLang="en-US" sz="1900" dirty="0"/>
              <a:t>금</a:t>
            </a:r>
            <a:endParaRPr sz="1900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VAR</a:t>
            </a:r>
          </a:p>
        </p:txBody>
      </p:sp>
      <p:sp>
        <p:nvSpPr>
          <p:cNvPr id="425" name="직선 연결선 20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27" name="직사각형 22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28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 dirty="0"/>
          </a:p>
        </p:txBody>
      </p:sp>
      <p:pic>
        <p:nvPicPr>
          <p:cNvPr id="429" name="그림 33" descr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784" y="2550249"/>
            <a:ext cx="3861831" cy="386183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TextBox 11"/>
          <p:cNvSpPr txBox="1"/>
          <p:nvPr/>
        </p:nvSpPr>
        <p:spPr>
          <a:xfrm>
            <a:off x="7785471" y="1968387"/>
            <a:ext cx="127130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산점도</a:t>
            </a:r>
          </a:p>
        </p:txBody>
      </p:sp>
      <p:pic>
        <p:nvPicPr>
          <p:cNvPr id="431" name="그림 28" descr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09" y="2217675"/>
            <a:ext cx="4148164" cy="4294689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TextBox 31"/>
          <p:cNvSpPr txBox="1"/>
          <p:nvPr/>
        </p:nvSpPr>
        <p:spPr>
          <a:xfrm>
            <a:off x="2458119" y="1861455"/>
            <a:ext cx="127130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상관성 확인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4BA7B63-315F-8596-CF02-70D5D9E0694C}"/>
              </a:ext>
            </a:extLst>
          </p:cNvPr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sz="3900" dirty="0"/>
            </a:br>
            <a:r>
              <a:rPr sz="3900" dirty="0"/>
              <a:t>VAR </a:t>
            </a:r>
            <a:r>
              <a:rPr sz="3900" dirty="0" err="1"/>
              <a:t>모델</a:t>
            </a:r>
            <a:r>
              <a:rPr sz="3900" dirty="0"/>
              <a:t> </a:t>
            </a:r>
            <a:r>
              <a:rPr lang="ko-KR" altLang="en-US" sz="3900" dirty="0"/>
              <a:t>변수 </a:t>
            </a:r>
            <a:r>
              <a:rPr sz="3900" dirty="0" err="1"/>
              <a:t>선정</a:t>
            </a:r>
            <a:br>
              <a:rPr dirty="0"/>
            </a:br>
            <a:r>
              <a:rPr lang="en-US" sz="1900" dirty="0"/>
              <a:t>KS200,VIX,</a:t>
            </a:r>
            <a:r>
              <a:rPr lang="ko-KR" altLang="en-US" sz="1900" dirty="0"/>
              <a:t>환율</a:t>
            </a:r>
            <a:r>
              <a:rPr lang="en-US" altLang="ko-KR" sz="1900" dirty="0"/>
              <a:t>,</a:t>
            </a:r>
            <a:r>
              <a:rPr lang="ko-KR" altLang="en-US" sz="1900" dirty="0"/>
              <a:t>금</a:t>
            </a:r>
            <a:endParaRPr sz="19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 dirty="0"/>
          </a:p>
        </p:txBody>
      </p:sp>
      <p:sp>
        <p:nvSpPr>
          <p:cNvPr id="43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VAR</a:t>
            </a:r>
          </a:p>
        </p:txBody>
      </p:sp>
      <p:sp>
        <p:nvSpPr>
          <p:cNvPr id="436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37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dirty="0"/>
            </a:br>
            <a:r>
              <a:rPr sz="3900" dirty="0"/>
              <a:t>VAR </a:t>
            </a:r>
            <a:r>
              <a:rPr sz="3900" dirty="0" err="1"/>
              <a:t>모형</a:t>
            </a:r>
            <a:r>
              <a:rPr sz="3900" dirty="0"/>
              <a:t> </a:t>
            </a:r>
            <a:r>
              <a:rPr sz="3900" dirty="0" err="1"/>
              <a:t>적합</a:t>
            </a:r>
            <a:br>
              <a:rPr dirty="0"/>
            </a:br>
            <a:r>
              <a:rPr lang="en-US" altLang="ko-KR" sz="1600" dirty="0"/>
              <a:t>KS200,VIX,</a:t>
            </a:r>
            <a:r>
              <a:rPr lang="ko-KR" altLang="en-US" sz="1600" dirty="0"/>
              <a:t>환율</a:t>
            </a:r>
            <a:r>
              <a:rPr lang="en-US" altLang="ko-KR" sz="1600" dirty="0"/>
              <a:t>,</a:t>
            </a:r>
            <a:r>
              <a:rPr lang="ko-KR" altLang="en-US" sz="1600" dirty="0"/>
              <a:t>금</a:t>
            </a:r>
            <a:endParaRPr sz="1425" dirty="0"/>
          </a:p>
        </p:txBody>
      </p:sp>
      <p:sp>
        <p:nvSpPr>
          <p:cNvPr id="438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439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481" y="2308355"/>
            <a:ext cx="5909038" cy="392095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TextBox 21"/>
          <p:cNvSpPr txBox="1"/>
          <p:nvPr/>
        </p:nvSpPr>
        <p:spPr>
          <a:xfrm>
            <a:off x="5858643" y="1955652"/>
            <a:ext cx="244168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차분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5"/>
          <p:cNvGrpSpPr/>
          <p:nvPr/>
        </p:nvGrpSpPr>
        <p:grpSpPr>
          <a:xfrm>
            <a:off x="573488" y="2211261"/>
            <a:ext cx="5141512" cy="2600982"/>
            <a:chOff x="0" y="0"/>
            <a:chExt cx="5141511" cy="2600980"/>
          </a:xfrm>
        </p:grpSpPr>
        <p:grpSp>
          <p:nvGrpSpPr>
            <p:cNvPr id="147" name="그룹 1"/>
            <p:cNvGrpSpPr/>
            <p:nvPr/>
          </p:nvGrpSpPr>
          <p:grpSpPr>
            <a:xfrm>
              <a:off x="30294" y="1330496"/>
              <a:ext cx="3894830" cy="764541"/>
              <a:chOff x="0" y="0"/>
              <a:chExt cx="3894828" cy="764540"/>
            </a:xfrm>
          </p:grpSpPr>
          <p:sp>
            <p:nvSpPr>
              <p:cNvPr id="145" name="TextBox 17"/>
              <p:cNvSpPr txBox="1"/>
              <p:nvPr/>
            </p:nvSpPr>
            <p:spPr>
              <a:xfrm>
                <a:off x="0" y="0"/>
                <a:ext cx="3134480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chemeClr val="accent6">
                        <a:hueOff val="-12834783"/>
                        <a:satOff val="-58974"/>
                        <a:lumOff val="7647"/>
                        <a:alpha val="70000"/>
                      </a:scheme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r>
                  <a:t>Introduction</a:t>
                </a:r>
              </a:p>
            </p:txBody>
          </p:sp>
          <p:sp>
            <p:nvSpPr>
              <p:cNvPr id="146" name="TextBox 20"/>
              <p:cNvSpPr txBox="1"/>
              <p:nvPr/>
            </p:nvSpPr>
            <p:spPr>
              <a:xfrm>
                <a:off x="760349" y="0"/>
                <a:ext cx="3134480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rgbClr val="CCCCCC">
                        <a:alpha val="1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r>
                  <a:t>introduction</a:t>
                </a:r>
              </a:p>
            </p:txBody>
          </p:sp>
        </p:grpSp>
        <p:sp>
          <p:nvSpPr>
            <p:cNvPr id="148" name="TextBox 10"/>
            <p:cNvSpPr txBox="1"/>
            <p:nvPr/>
          </p:nvSpPr>
          <p:spPr>
            <a:xfrm>
              <a:off x="0" y="0"/>
              <a:ext cx="4615756" cy="2600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8000" b="1" spc="-150">
                  <a:solidFill>
                    <a:srgbClr val="8ECDCD">
                      <a:alpha val="70000"/>
                    </a:srgbClr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r>
                <a:t>1. </a:t>
              </a:r>
              <a:r>
                <a: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rPr>
                <a:t>배경소개</a:t>
              </a:r>
            </a:p>
          </p:txBody>
        </p:sp>
        <p:sp>
          <p:nvSpPr>
            <p:cNvPr id="149" name="직선 연결선 4"/>
            <p:cNvSpPr/>
            <p:nvPr/>
          </p:nvSpPr>
          <p:spPr>
            <a:xfrm>
              <a:off x="61511" y="1217974"/>
              <a:ext cx="5080001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ea typeface="나눔스퀘어" panose="020B0600000101010101" pitchFamily="50" charset="-127"/>
              </a:endParaRPr>
            </a:p>
          </p:txBody>
        </p:sp>
      </p:grpSp>
      <p:sp>
        <p:nvSpPr>
          <p:cNvPr id="151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8495" y="6400413"/>
            <a:ext cx="18530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 dirty="0"/>
          </a:p>
        </p:txBody>
      </p:sp>
      <p:sp>
        <p:nvSpPr>
          <p:cNvPr id="44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VAR</a:t>
            </a:r>
          </a:p>
        </p:txBody>
      </p:sp>
      <p:sp>
        <p:nvSpPr>
          <p:cNvPr id="446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48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449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96" y="1989333"/>
            <a:ext cx="3201898" cy="4358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839" y="1971778"/>
            <a:ext cx="3971395" cy="43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TextBox 21"/>
          <p:cNvSpPr txBox="1"/>
          <p:nvPr/>
        </p:nvSpPr>
        <p:spPr>
          <a:xfrm>
            <a:off x="1363983" y="3062290"/>
            <a:ext cx="244168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Summary 해석</a:t>
            </a:r>
          </a:p>
        </p:txBody>
      </p:sp>
      <p:pic>
        <p:nvPicPr>
          <p:cNvPr id="452" name="스크린샷 2022-05-03 오전 8.07.14.png" descr="스크린샷 2022-05-03 오전 8.07.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45" y="3997249"/>
            <a:ext cx="3479709" cy="93223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217F317-D865-E5C1-C293-B282C3AD641D}"/>
              </a:ext>
            </a:extLst>
          </p:cNvPr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dirty="0"/>
            </a:br>
            <a:r>
              <a:rPr sz="3900" dirty="0"/>
              <a:t>VAR </a:t>
            </a:r>
            <a:r>
              <a:rPr sz="3900" dirty="0" err="1"/>
              <a:t>모형</a:t>
            </a:r>
            <a:r>
              <a:rPr sz="3900" dirty="0"/>
              <a:t> </a:t>
            </a:r>
            <a:r>
              <a:rPr sz="3900" dirty="0" err="1"/>
              <a:t>적합</a:t>
            </a:r>
            <a:br>
              <a:rPr dirty="0"/>
            </a:br>
            <a:r>
              <a:rPr lang="en-US" altLang="ko-KR" sz="1600" dirty="0"/>
              <a:t>KS200,VIX,</a:t>
            </a:r>
            <a:r>
              <a:rPr lang="ko-KR" altLang="en-US" sz="1600" dirty="0"/>
              <a:t>환율</a:t>
            </a:r>
            <a:r>
              <a:rPr lang="en-US" altLang="ko-KR" sz="1600" dirty="0"/>
              <a:t>,</a:t>
            </a:r>
            <a:r>
              <a:rPr lang="ko-KR" altLang="en-US" sz="1600" dirty="0"/>
              <a:t>금</a:t>
            </a:r>
            <a:endParaRPr sz="1425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 dirty="0"/>
          </a:p>
        </p:txBody>
      </p:sp>
      <p:sp>
        <p:nvSpPr>
          <p:cNvPr id="457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VAR</a:t>
            </a:r>
          </a:p>
        </p:txBody>
      </p:sp>
      <p:sp>
        <p:nvSpPr>
          <p:cNvPr id="458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59" name="제목 1"/>
          <p:cNvSpPr txBox="1"/>
          <p:nvPr/>
        </p:nvSpPr>
        <p:spPr>
          <a:xfrm>
            <a:off x="391535" y="368256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sz="3900" dirty="0"/>
              <a:t>VAR </a:t>
            </a:r>
            <a:r>
              <a:rPr sz="3900" dirty="0" err="1"/>
              <a:t>예측</a:t>
            </a:r>
            <a:r>
              <a:rPr sz="3900" dirty="0"/>
              <a:t> 및 </a:t>
            </a:r>
            <a:r>
              <a:rPr lang="ko-KR" altLang="en-US" sz="3900" dirty="0"/>
              <a:t>충격반응분석</a:t>
            </a:r>
            <a:endParaRPr lang="en-US" altLang="ko-KR" sz="3900" dirty="0"/>
          </a:p>
          <a:p>
            <a:pPr>
              <a:lnSpc>
                <a:spcPct val="90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sz="1900" dirty="0"/>
              <a:t>KS200,VIX,</a:t>
            </a:r>
            <a:r>
              <a:rPr lang="ko-KR" altLang="en-US" sz="1900" dirty="0"/>
              <a:t>환율</a:t>
            </a:r>
            <a:r>
              <a:rPr lang="en-US" altLang="ko-KR" sz="1900" dirty="0"/>
              <a:t>,</a:t>
            </a:r>
            <a:r>
              <a:rPr lang="ko-KR" altLang="en-US" sz="1900" dirty="0"/>
              <a:t>금</a:t>
            </a:r>
            <a:endParaRPr sz="1900" dirty="0"/>
          </a:p>
        </p:txBody>
      </p:sp>
      <p:sp>
        <p:nvSpPr>
          <p:cNvPr id="460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61" name="TextBox 21"/>
          <p:cNvSpPr txBox="1"/>
          <p:nvPr/>
        </p:nvSpPr>
        <p:spPr>
          <a:xfrm>
            <a:off x="1542586" y="1659709"/>
            <a:ext cx="2246699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변수 예측 변화 확인 </a:t>
            </a:r>
          </a:p>
        </p:txBody>
      </p:sp>
      <p:pic>
        <p:nvPicPr>
          <p:cNvPr id="462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1" y="2083756"/>
            <a:ext cx="4362451" cy="4362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819" y="1968134"/>
            <a:ext cx="4574511" cy="4303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 dirty="0"/>
          </a:p>
        </p:txBody>
      </p:sp>
      <p:sp>
        <p:nvSpPr>
          <p:cNvPr id="468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VAR</a:t>
            </a:r>
          </a:p>
        </p:txBody>
      </p:sp>
      <p:sp>
        <p:nvSpPr>
          <p:cNvPr id="469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70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7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804672">
              <a:lnSpc>
                <a:spcPct val="81000"/>
              </a:lnSpc>
              <a:defRPr sz="3696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dirty="0"/>
            </a:br>
            <a:r>
              <a:rPr dirty="0"/>
              <a:t>VAR </a:t>
            </a:r>
            <a:r>
              <a:rPr dirty="0" err="1"/>
              <a:t>모델</a:t>
            </a:r>
            <a:br>
              <a:rPr dirty="0"/>
            </a:br>
            <a:r>
              <a:rPr sz="1671" dirty="0" err="1"/>
              <a:t>인과구조</a:t>
            </a:r>
            <a:r>
              <a:rPr sz="1671" dirty="0"/>
              <a:t> </a:t>
            </a:r>
            <a:r>
              <a:rPr sz="1671" dirty="0" err="1"/>
              <a:t>파악</a:t>
            </a:r>
            <a:r>
              <a:rPr sz="1671" dirty="0"/>
              <a:t> (Granger Causality)</a:t>
            </a:r>
            <a:endParaRPr sz="1760" dirty="0"/>
          </a:p>
        </p:txBody>
      </p:sp>
      <p:sp>
        <p:nvSpPr>
          <p:cNvPr id="472" name="TextBox 22"/>
          <p:cNvSpPr txBox="1"/>
          <p:nvPr/>
        </p:nvSpPr>
        <p:spPr>
          <a:xfrm>
            <a:off x="398748" y="1687267"/>
            <a:ext cx="601907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>
                <a:ea typeface="나눔스퀘어" panose="020B0600000101010101" pitchFamily="50" charset="-127"/>
              </a:rPr>
              <a:t> Granger Causality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테스트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>
                <a:ea typeface="나눔스퀘어" panose="020B0600000101010101" pitchFamily="50" charset="-127"/>
              </a:rPr>
              <a:t>(KS200, VIX)</a:t>
            </a:r>
          </a:p>
        </p:txBody>
      </p:sp>
      <p:pic>
        <p:nvPicPr>
          <p:cNvPr id="473" name="그래인저 인과성 테스트.png" descr="그래인저 인과성 테스트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34" y="2205367"/>
            <a:ext cx="7848583" cy="306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그래인저 인과성 테스트2.png" descr="그래인저 인과성 테스트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269" y="5178104"/>
            <a:ext cx="7989165" cy="1066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 dirty="0"/>
          </a:p>
        </p:txBody>
      </p:sp>
      <p:sp>
        <p:nvSpPr>
          <p:cNvPr id="479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데이터분석 | VAR</a:t>
            </a:r>
          </a:p>
        </p:txBody>
      </p:sp>
      <p:sp>
        <p:nvSpPr>
          <p:cNvPr id="480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81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482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804672">
              <a:lnSpc>
                <a:spcPct val="81000"/>
              </a:lnSpc>
              <a:defRPr sz="3696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VAR 모델</a:t>
            </a:r>
            <a:br/>
            <a:r>
              <a:rPr sz="1671"/>
              <a:t>인과구조 파악 (Granger Causality)</a:t>
            </a:r>
            <a:endParaRPr sz="1760"/>
          </a:p>
        </p:txBody>
      </p:sp>
      <p:sp>
        <p:nvSpPr>
          <p:cNvPr id="483" name="TextBox 22"/>
          <p:cNvSpPr txBox="1"/>
          <p:nvPr/>
        </p:nvSpPr>
        <p:spPr>
          <a:xfrm>
            <a:off x="398748" y="1687267"/>
            <a:ext cx="601907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>
                <a:ea typeface="나눔스퀘어" panose="020B0600000101010101" pitchFamily="50" charset="-127"/>
              </a:rPr>
              <a:t> Granger Causality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테스트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>
                <a:ea typeface="나눔스퀘어" panose="020B0600000101010101" pitchFamily="50" charset="-127"/>
              </a:rPr>
              <a:t>(KS200, VIX)</a:t>
            </a:r>
          </a:p>
        </p:txBody>
      </p:sp>
      <p:pic>
        <p:nvPicPr>
          <p:cNvPr id="484" name="그인테 결과1.png" descr="그인테 결과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6" y="2325604"/>
            <a:ext cx="4342322" cy="4223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그인테 결과2.png" descr="그인테 결과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923" y="2298390"/>
            <a:ext cx="4342323" cy="4223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그룹 5"/>
          <p:cNvGrpSpPr/>
          <p:nvPr/>
        </p:nvGrpSpPr>
        <p:grpSpPr>
          <a:xfrm>
            <a:off x="573488" y="2211261"/>
            <a:ext cx="5141513" cy="2768139"/>
            <a:chOff x="0" y="0"/>
            <a:chExt cx="5141512" cy="2768138"/>
          </a:xfrm>
        </p:grpSpPr>
        <p:grpSp>
          <p:nvGrpSpPr>
            <p:cNvPr id="491" name="그룹 1"/>
            <p:cNvGrpSpPr/>
            <p:nvPr/>
          </p:nvGrpSpPr>
          <p:grpSpPr>
            <a:xfrm>
              <a:off x="30294" y="1330496"/>
              <a:ext cx="3716285" cy="1437642"/>
              <a:chOff x="0" y="0"/>
              <a:chExt cx="3716283" cy="1437640"/>
            </a:xfrm>
          </p:grpSpPr>
          <p:sp>
            <p:nvSpPr>
              <p:cNvPr id="489" name="TextBox 17"/>
              <p:cNvSpPr txBox="1"/>
              <p:nvPr/>
            </p:nvSpPr>
            <p:spPr>
              <a:xfrm>
                <a:off x="0" y="0"/>
                <a:ext cx="2955935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chemeClr val="accent6">
                        <a:hueOff val="-12834783"/>
                        <a:satOff val="-58974"/>
                        <a:lumOff val="7647"/>
                        <a:alpha val="70000"/>
                      </a:scheme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r>
                  <a:t>Conclusion</a:t>
                </a:r>
              </a:p>
            </p:txBody>
          </p:sp>
          <p:sp>
            <p:nvSpPr>
              <p:cNvPr id="490" name="TextBox 20"/>
              <p:cNvSpPr txBox="1"/>
              <p:nvPr/>
            </p:nvSpPr>
            <p:spPr>
              <a:xfrm>
                <a:off x="760349" y="0"/>
                <a:ext cx="2955935" cy="1437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400" b="1" spc="-150">
                    <a:solidFill>
                      <a:srgbClr val="CCCCCC">
                        <a:alpha val="1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  <p:sp>
          <p:nvSpPr>
            <p:cNvPr id="492" name="TextBox 10"/>
            <p:cNvSpPr txBox="1"/>
            <p:nvPr/>
          </p:nvSpPr>
          <p:spPr>
            <a:xfrm>
              <a:off x="0" y="0"/>
              <a:ext cx="3171699" cy="1323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8000" b="1" spc="-150">
                  <a:solidFill>
                    <a:srgbClr val="8ECDCD">
                      <a:alpha val="70000"/>
                    </a:srgbClr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r>
                <a:rPr dirty="0"/>
                <a:t>3. </a:t>
              </a:r>
              <a:r>
                <a:rPr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THE명품고딕L"/>
                  <a:sym typeface="THE명품고딕L"/>
                </a:rPr>
                <a:t>결론</a:t>
              </a:r>
              <a:endParaRPr dirty="0">
                <a:latin typeface="나눔고딕" panose="020D0604000000000000" pitchFamily="50" charset="-127"/>
                <a:ea typeface="나눔고딕" panose="020D0604000000000000" pitchFamily="50" charset="-127"/>
                <a:cs typeface="THE명품고딕L"/>
                <a:sym typeface="THE명품고딕L"/>
              </a:endParaRPr>
            </a:p>
          </p:txBody>
        </p:sp>
        <p:sp>
          <p:nvSpPr>
            <p:cNvPr id="493" name="직선 연결선 4"/>
            <p:cNvSpPr/>
            <p:nvPr/>
          </p:nvSpPr>
          <p:spPr>
            <a:xfrm>
              <a:off x="61511" y="1217974"/>
              <a:ext cx="5080001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ea typeface="나눔스퀘어" panose="020B0600000101010101" pitchFamily="50" charset="-127"/>
              </a:endParaRPr>
            </a:p>
          </p:txBody>
        </p:sp>
      </p:grpSp>
      <p:sp>
        <p:nvSpPr>
          <p:cNvPr id="495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7" name="표 3"/>
          <p:cNvGraphicFramePr/>
          <p:nvPr>
            <p:extLst>
              <p:ext uri="{D42A27DB-BD31-4B8C-83A1-F6EECF244321}">
                <p14:modId xmlns:p14="http://schemas.microsoft.com/office/powerpoint/2010/main" val="943719748"/>
              </p:ext>
            </p:extLst>
          </p:nvPr>
        </p:nvGraphicFramePr>
        <p:xfrm>
          <a:off x="2694727" y="2660532"/>
          <a:ext cx="7173641" cy="105358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85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8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358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latin typeface="KoPub바탕체 Medium" panose="02020603020101020101" pitchFamily="18" charset="-127"/>
                          <a:ea typeface="KoPub바탕체 Medium" panose="02020603020101020101" pitchFamily="18" charset="-127"/>
                        </a:rPr>
                        <a:t>ARIMA</a:t>
                      </a:r>
                    </a:p>
                  </a:txBody>
                  <a:tcPr marL="45720" marR="45720" anchor="ctr" horzOverflow="overflow">
                    <a:lnB w="2540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Char char="-"/>
                        <a:defRPr sz="1600"/>
                      </a:pPr>
                      <a:r>
                        <a:rPr sz="1900" dirty="0" err="1">
                          <a:ea typeface="나눔스퀘어" panose="020B0600000101010101" pitchFamily="50" charset="-127"/>
                        </a:rPr>
                        <a:t>장기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중기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단기로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훈련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예측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진행</a:t>
                      </a:r>
                      <a:endParaRPr sz="1900" dirty="0"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>
                        <a:buSzPct val="100000"/>
                        <a:buChar char="-"/>
                        <a:defRPr sz="1600"/>
                      </a:pPr>
                      <a:r>
                        <a:rPr sz="1900" dirty="0" err="1">
                          <a:ea typeface="나눔스퀘어" panose="020B0600000101010101" pitchFamily="50" charset="-127"/>
                        </a:rPr>
                        <a:t>스텝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X →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과거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추세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경향성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파악</a:t>
                      </a:r>
                      <a:endParaRPr sz="1900" dirty="0"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>
                        <a:buSzPct val="100000"/>
                        <a:buChar char="-"/>
                        <a:defRPr sz="1600"/>
                      </a:pPr>
                      <a:r>
                        <a:rPr sz="1900" dirty="0" err="1">
                          <a:ea typeface="나눔스퀘어" panose="020B0600000101010101" pitchFamily="50" charset="-127"/>
                        </a:rPr>
                        <a:t>스텝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O →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단기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훈련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예측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유용</a:t>
                      </a:r>
                      <a:endParaRPr sz="1900" dirty="0"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 horzOverflow="overflow">
                    <a:lnB w="2540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8" name="표 3"/>
          <p:cNvGraphicFramePr/>
          <p:nvPr>
            <p:extLst>
              <p:ext uri="{D42A27DB-BD31-4B8C-83A1-F6EECF244321}">
                <p14:modId xmlns:p14="http://schemas.microsoft.com/office/powerpoint/2010/main" val="3785578798"/>
              </p:ext>
            </p:extLst>
          </p:nvPr>
        </p:nvGraphicFramePr>
        <p:xfrm>
          <a:off x="2766145" y="4179433"/>
          <a:ext cx="7030806" cy="115843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3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7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843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800" dirty="0">
                          <a:latin typeface="KoPub바탕체 Medium" panose="02020603020101020101" pitchFamily="18" charset="-127"/>
                          <a:ea typeface="KoPub바탕체 Medium" panose="02020603020101020101" pitchFamily="18" charset="-127"/>
                        </a:rPr>
                        <a:t>VAR</a:t>
                      </a:r>
                    </a:p>
                  </a:txBody>
                  <a:tcPr marL="45720" marR="45720" anchor="ctr" horzOverflow="overflow">
                    <a:lnB w="2540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Char char="-"/>
                        <a:defRPr sz="1600"/>
                      </a:pPr>
                      <a:r>
                        <a:rPr sz="1900" dirty="0" err="1">
                          <a:ea typeface="나눔스퀘어" panose="020B0600000101010101" pitchFamily="50" charset="-127"/>
                        </a:rPr>
                        <a:t>보다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다양한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변수를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활용가능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</a:p>
                    <a:p>
                      <a:pPr marL="285750" indent="-285750" algn="l">
                        <a:buSzPct val="100000"/>
                        <a:buChar char="-"/>
                        <a:defRPr sz="1600"/>
                      </a:pPr>
                      <a:r>
                        <a:rPr sz="1900" dirty="0" err="1">
                          <a:ea typeface="나눔스퀘어" panose="020B0600000101010101" pitchFamily="50" charset="-127"/>
                        </a:rPr>
                        <a:t>충격반응분석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분산분해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인과성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1900" dirty="0" err="1">
                          <a:ea typeface="나눔스퀘어" panose="020B0600000101010101" pitchFamily="50" charset="-127"/>
                        </a:rPr>
                        <a:t>테스트</a:t>
                      </a:r>
                      <a:r>
                        <a:rPr sz="1900" dirty="0">
                          <a:ea typeface="나눔스퀘어" panose="020B0600000101010101" pitchFamily="50" charset="-127"/>
                        </a:rPr>
                        <a:t> </a:t>
                      </a:r>
                      <a:br>
                        <a:rPr lang="en-US" sz="1900" dirty="0">
                          <a:ea typeface="나눔스퀘어" panose="020B0600000101010101" pitchFamily="50" charset="-127"/>
                        </a:rPr>
                      </a:br>
                      <a:r>
                        <a:rPr sz="1900" dirty="0" err="1">
                          <a:ea typeface="나눔스퀘어" panose="020B0600000101010101" pitchFamily="50" charset="-127"/>
                        </a:rPr>
                        <a:t>이용가능</a:t>
                      </a:r>
                      <a:endParaRPr lang="en-US" sz="1900" dirty="0"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 horzOverflow="overflow">
                    <a:lnB w="25400">
                      <a:solidFill>
                        <a:schemeClr val="accent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9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 dirty="0"/>
          </a:p>
        </p:txBody>
      </p:sp>
      <p:sp>
        <p:nvSpPr>
          <p:cNvPr id="501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3. 결론 </a:t>
            </a:r>
          </a:p>
        </p:txBody>
      </p:sp>
      <p:sp>
        <p:nvSpPr>
          <p:cNvPr id="502" name="직선 연결선 21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503" name="직사각형 22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504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630936">
              <a:lnSpc>
                <a:spcPct val="90000"/>
              </a:lnSpc>
              <a:defRPr sz="2898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dirty="0"/>
            </a:br>
            <a:r>
              <a:rPr sz="3700" dirty="0" err="1"/>
              <a:t>결론</a:t>
            </a:r>
            <a:br>
              <a:rPr sz="2691" dirty="0"/>
            </a:br>
            <a:r>
              <a:rPr sz="1900" dirty="0"/>
              <a:t>ARIMA 와 VAR </a:t>
            </a:r>
            <a:r>
              <a:rPr sz="1900" dirty="0" err="1"/>
              <a:t>분석</a:t>
            </a:r>
            <a:r>
              <a:rPr sz="1900" dirty="0"/>
              <a:t> </a:t>
            </a:r>
            <a:r>
              <a:rPr sz="1900" dirty="0" err="1"/>
              <a:t>요약</a:t>
            </a:r>
            <a:r>
              <a:rPr sz="1311" dirty="0"/>
              <a:t>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 dirty="0"/>
          </a:p>
        </p:txBody>
      </p:sp>
      <p:grpSp>
        <p:nvGrpSpPr>
          <p:cNvPr id="514" name="그룹 7"/>
          <p:cNvGrpSpPr/>
          <p:nvPr/>
        </p:nvGrpSpPr>
        <p:grpSpPr>
          <a:xfrm>
            <a:off x="1068186" y="2391146"/>
            <a:ext cx="9130493" cy="3362525"/>
            <a:chOff x="108213" y="-553089"/>
            <a:chExt cx="9130492" cy="3362523"/>
          </a:xfrm>
        </p:grpSpPr>
        <p:sp>
          <p:nvSpPr>
            <p:cNvPr id="510" name="TextBox 19"/>
            <p:cNvSpPr txBox="1"/>
            <p:nvPr/>
          </p:nvSpPr>
          <p:spPr>
            <a:xfrm>
              <a:off x="108213" y="-553089"/>
              <a:ext cx="9130492" cy="33625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400"/>
              </a:pPr>
              <a:r>
                <a:rPr dirty="0" err="1">
                  <a:ea typeface="나눔스퀘어" panose="020B0600000101010101" pitchFamily="50" charset="-127"/>
                </a:rPr>
                <a:t>코로나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충격이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코스피</a:t>
              </a:r>
              <a:r>
                <a:rPr dirty="0">
                  <a:ea typeface="나눔스퀘어" panose="020B0600000101010101" pitchFamily="50" charset="-127"/>
                </a:rPr>
                <a:t> 200에 </a:t>
              </a:r>
              <a:r>
                <a:rPr dirty="0" err="1">
                  <a:ea typeface="나눔스퀘어" panose="020B0600000101010101" pitchFamily="50" charset="-127"/>
                </a:rPr>
                <a:t>미치는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영향</a:t>
              </a:r>
              <a:endParaRPr dirty="0">
                <a:ea typeface="나눔스퀘어" panose="020B0600000101010101" pitchFamily="50" charset="-127"/>
              </a:endParaRPr>
            </a:p>
            <a:p>
              <a:pPr marL="342900" indent="-342900">
                <a:buSzPct val="100000"/>
                <a:buFont typeface="Arial"/>
                <a:buChar char="•"/>
                <a:defRPr sz="2400"/>
              </a:pPr>
              <a:endParaRPr dirty="0">
                <a:ea typeface="나눔스퀘어" panose="020B0600000101010101" pitchFamily="50" charset="-127"/>
              </a:endParaRPr>
            </a:p>
            <a:p>
              <a:pPr marL="342900" indent="-342900">
                <a:buSzPct val="100000"/>
                <a:buFont typeface="Arial"/>
                <a:buChar char="•"/>
                <a:defRPr sz="2400"/>
              </a:pPr>
              <a:r>
                <a:rPr dirty="0" err="1">
                  <a:ea typeface="나눔스퀘어" panose="020B0600000101010101" pitchFamily="50" charset="-127"/>
                </a:rPr>
                <a:t>주식예측의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불확실성은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여전히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  <a:r>
                <a:rPr dirty="0" err="1">
                  <a:ea typeface="나눔스퀘어" panose="020B0600000101010101" pitchFamily="50" charset="-127"/>
                </a:rPr>
                <a:t>높음</a:t>
              </a:r>
              <a:r>
                <a:rPr dirty="0">
                  <a:ea typeface="나눔스퀘어" panose="020B0600000101010101" pitchFamily="50" charset="-127"/>
                </a:rPr>
                <a:t> </a:t>
              </a:r>
            </a:p>
            <a:p>
              <a:pPr>
                <a:defRPr sz="2400"/>
              </a:pPr>
              <a:endParaRPr dirty="0">
                <a:ea typeface="나눔스퀘어" panose="020B0600000101010101" pitchFamily="50" charset="-127"/>
              </a:endParaRPr>
            </a:p>
            <a:p>
              <a:pPr marL="342900" indent="-342900">
                <a:buSzPct val="100000"/>
                <a:buFont typeface="Arial"/>
                <a:buChar char="•"/>
                <a:defRPr sz="2400"/>
              </a:pPr>
              <a:r>
                <a:rPr dirty="0" err="1">
                  <a:ea typeface="나눔스퀘어" panose="020B0600000101010101" pitchFamily="50" charset="-127"/>
                </a:rPr>
                <a:t>딥러닝</a:t>
              </a:r>
              <a:endParaRPr dirty="0">
                <a:ea typeface="나눔스퀘어" panose="020B0600000101010101" pitchFamily="50" charset="-127"/>
              </a:endParaRPr>
            </a:p>
          </p:txBody>
        </p:sp>
        <p:sp>
          <p:nvSpPr>
            <p:cNvPr id="511" name="타원 14"/>
            <p:cNvSpPr/>
            <p:nvPr/>
          </p:nvSpPr>
          <p:spPr>
            <a:xfrm>
              <a:off x="156552" y="288554"/>
              <a:ext cx="164409" cy="137007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dirty="0">
                <a:ea typeface="나눔스퀘어" panose="020B0600000101010101" pitchFamily="50" charset="-127"/>
              </a:endParaRPr>
            </a:p>
          </p:txBody>
        </p:sp>
        <p:sp>
          <p:nvSpPr>
            <p:cNvPr id="512" name="타원 15"/>
            <p:cNvSpPr/>
            <p:nvPr/>
          </p:nvSpPr>
          <p:spPr>
            <a:xfrm>
              <a:off x="156552" y="1059669"/>
              <a:ext cx="164409" cy="137007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dirty="0">
                <a:ea typeface="나눔스퀘어" panose="020B0600000101010101" pitchFamily="50" charset="-127"/>
              </a:endParaRPr>
            </a:p>
          </p:txBody>
        </p:sp>
        <p:sp>
          <p:nvSpPr>
            <p:cNvPr id="513" name="타원 16"/>
            <p:cNvSpPr/>
            <p:nvPr/>
          </p:nvSpPr>
          <p:spPr>
            <a:xfrm>
              <a:off x="152887" y="1800304"/>
              <a:ext cx="164409" cy="137008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endParaRPr dirty="0">
                <a:ea typeface="나눔스퀘어" panose="020B0600000101010101" pitchFamily="50" charset="-127"/>
              </a:endParaRPr>
            </a:p>
          </p:txBody>
        </p:sp>
      </p:grpSp>
      <p:sp>
        <p:nvSpPr>
          <p:cNvPr id="51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3. 결론 </a:t>
            </a:r>
          </a:p>
        </p:txBody>
      </p:sp>
      <p:sp>
        <p:nvSpPr>
          <p:cNvPr id="516" name="직선 연결선 21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517" name="직사각형 22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518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630936">
              <a:lnSpc>
                <a:spcPct val="90000"/>
              </a:lnSpc>
              <a:defRPr sz="2898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dirty="0"/>
            </a:br>
            <a:r>
              <a:rPr sz="3700" dirty="0" err="1"/>
              <a:t>결론</a:t>
            </a:r>
            <a:br>
              <a:rPr sz="2691" dirty="0"/>
            </a:br>
            <a:r>
              <a:rPr sz="1900" dirty="0"/>
              <a:t>ARIMA 와 VAR </a:t>
            </a:r>
            <a:r>
              <a:rPr sz="1900" dirty="0" err="1"/>
              <a:t>분석</a:t>
            </a:r>
            <a:r>
              <a:rPr sz="1900" dirty="0"/>
              <a:t> </a:t>
            </a:r>
            <a:r>
              <a:rPr sz="1900" dirty="0" err="1"/>
              <a:t>요약</a:t>
            </a:r>
            <a:r>
              <a:rPr sz="1311" dirty="0"/>
              <a:t> 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사각형: 둥근 모서리 82"/>
          <p:cNvSpPr/>
          <p:nvPr/>
        </p:nvSpPr>
        <p:spPr>
          <a:xfrm>
            <a:off x="368964" y="1086483"/>
            <a:ext cx="11499819" cy="5575587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>
              <a:defRPr sz="1000" b="1">
                <a:solidFill>
                  <a:srgbClr val="235889"/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523" name="자유형 10"/>
          <p:cNvSpPr/>
          <p:nvPr/>
        </p:nvSpPr>
        <p:spPr>
          <a:xfrm>
            <a:off x="7223790" y="2068876"/>
            <a:ext cx="358935" cy="32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8" h="21456" extrusionOk="0">
                <a:moveTo>
                  <a:pt x="8184" y="2310"/>
                </a:moveTo>
                <a:cubicBezTo>
                  <a:pt x="4919" y="2310"/>
                  <a:pt x="2273" y="4999"/>
                  <a:pt x="2273" y="8315"/>
                </a:cubicBezTo>
                <a:cubicBezTo>
                  <a:pt x="2273" y="11632"/>
                  <a:pt x="4919" y="14321"/>
                  <a:pt x="8184" y="14321"/>
                </a:cubicBezTo>
                <a:cubicBezTo>
                  <a:pt x="11448" y="14321"/>
                  <a:pt x="14094" y="11632"/>
                  <a:pt x="14094" y="8315"/>
                </a:cubicBezTo>
                <a:cubicBezTo>
                  <a:pt x="14094" y="4999"/>
                  <a:pt x="11448" y="2310"/>
                  <a:pt x="8184" y="2310"/>
                </a:cubicBezTo>
                <a:close/>
                <a:moveTo>
                  <a:pt x="8184" y="0"/>
                </a:moveTo>
                <a:cubicBezTo>
                  <a:pt x="12703" y="0"/>
                  <a:pt x="16367" y="3723"/>
                  <a:pt x="16367" y="8315"/>
                </a:cubicBezTo>
                <a:cubicBezTo>
                  <a:pt x="16367" y="9463"/>
                  <a:pt x="16138" y="10557"/>
                  <a:pt x="15724" y="11552"/>
                </a:cubicBezTo>
                <a:lnTo>
                  <a:pt x="14921" y="12763"/>
                </a:lnTo>
                <a:lnTo>
                  <a:pt x="14989" y="12792"/>
                </a:lnTo>
                <a:cubicBezTo>
                  <a:pt x="17003" y="14839"/>
                  <a:pt x="19018" y="16885"/>
                  <a:pt x="21032" y="18932"/>
                </a:cubicBezTo>
                <a:cubicBezTo>
                  <a:pt x="21600" y="19509"/>
                  <a:pt x="21600" y="20446"/>
                  <a:pt x="21032" y="21023"/>
                </a:cubicBezTo>
                <a:lnTo>
                  <a:pt x="21032" y="21023"/>
                </a:lnTo>
                <a:cubicBezTo>
                  <a:pt x="20464" y="21600"/>
                  <a:pt x="19543" y="21600"/>
                  <a:pt x="18974" y="21023"/>
                </a:cubicBezTo>
                <a:lnTo>
                  <a:pt x="12946" y="14897"/>
                </a:lnTo>
                <a:lnTo>
                  <a:pt x="11369" y="15977"/>
                </a:lnTo>
                <a:cubicBezTo>
                  <a:pt x="10390" y="16398"/>
                  <a:pt x="9314" y="16631"/>
                  <a:pt x="8184" y="16631"/>
                </a:cubicBezTo>
                <a:cubicBezTo>
                  <a:pt x="3664" y="16631"/>
                  <a:pt x="0" y="12908"/>
                  <a:pt x="0" y="8315"/>
                </a:cubicBezTo>
                <a:cubicBezTo>
                  <a:pt x="0" y="3723"/>
                  <a:pt x="3664" y="0"/>
                  <a:pt x="8184" y="0"/>
                </a:cubicBezTo>
                <a:close/>
              </a:path>
            </a:pathLst>
          </a:cu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524" name="직선 연결선 2"/>
          <p:cNvSpPr/>
          <p:nvPr/>
        </p:nvSpPr>
        <p:spPr>
          <a:xfrm flipV="1">
            <a:off x="355600" y="2548683"/>
            <a:ext cx="11480800" cy="23116"/>
          </a:xfrm>
          <a:prstGeom prst="line">
            <a:avLst/>
          </a:prstGeom>
          <a:ln w="25400">
            <a:solidFill>
              <a:srgbClr val="A6D7FC">
                <a:alpha val="40000"/>
              </a:srgb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525" name="TextBox 1"/>
          <p:cNvSpPr txBox="1"/>
          <p:nvPr/>
        </p:nvSpPr>
        <p:spPr>
          <a:xfrm>
            <a:off x="4119986" y="1766533"/>
            <a:ext cx="449651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dirty="0" err="1"/>
              <a:t>완성도</a:t>
            </a:r>
            <a:r>
              <a:rPr dirty="0"/>
              <a:t> </a:t>
            </a:r>
            <a:r>
              <a:rPr lang="ko-KR" altLang="en-US" dirty="0"/>
              <a:t>평가표</a:t>
            </a:r>
            <a:r>
              <a:rPr dirty="0"/>
              <a:t> </a:t>
            </a:r>
          </a:p>
        </p:txBody>
      </p:sp>
      <p:sp>
        <p:nvSpPr>
          <p:cNvPr id="526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 dirty="0"/>
          </a:p>
        </p:txBody>
      </p:sp>
      <p:sp>
        <p:nvSpPr>
          <p:cNvPr id="528" name="제목 1"/>
          <p:cNvSpPr txBox="1"/>
          <p:nvPr/>
        </p:nvSpPr>
        <p:spPr>
          <a:xfrm>
            <a:off x="45719" y="204351"/>
            <a:ext cx="2931162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3. 결론 | 프로젝트 완성도 평가  </a:t>
            </a:r>
          </a:p>
        </p:txBody>
      </p:sp>
      <p:sp>
        <p:nvSpPr>
          <p:cNvPr id="529" name="직선 연결선 14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530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53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defTabSz="630936">
              <a:lnSpc>
                <a:spcPct val="90000"/>
              </a:lnSpc>
              <a:defRPr sz="2898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>
              <a:rPr dirty="0"/>
            </a:br>
            <a:r>
              <a:rPr sz="3900" dirty="0" err="1"/>
              <a:t>프로젝트</a:t>
            </a:r>
            <a:r>
              <a:rPr sz="3900" dirty="0"/>
              <a:t> </a:t>
            </a:r>
            <a:r>
              <a:rPr sz="3900" dirty="0" err="1"/>
              <a:t>평가</a:t>
            </a:r>
            <a:br>
              <a:rPr sz="2691" dirty="0"/>
            </a:br>
            <a:r>
              <a:rPr lang="ko-KR" altLang="en-US" sz="1900" dirty="0"/>
              <a:t>주제에 따른 적절한 변수설정에 아쉬움을 남기며</a:t>
            </a:r>
            <a:r>
              <a:rPr sz="1900" dirty="0"/>
              <a:t> </a:t>
            </a:r>
          </a:p>
        </p:txBody>
      </p:sp>
      <p:graphicFrame>
        <p:nvGraphicFramePr>
          <p:cNvPr id="532" name="표 5"/>
          <p:cNvGraphicFramePr/>
          <p:nvPr>
            <p:extLst>
              <p:ext uri="{D42A27DB-BD31-4B8C-83A1-F6EECF244321}">
                <p14:modId xmlns:p14="http://schemas.microsoft.com/office/powerpoint/2010/main" val="3373983379"/>
              </p:ext>
            </p:extLst>
          </p:nvPr>
        </p:nvGraphicFramePr>
        <p:xfrm>
          <a:off x="6368245" y="2703999"/>
          <a:ext cx="5192490" cy="32824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73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0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86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defRPr>
                      </a:pPr>
                      <a:r>
                        <a:rPr sz="1400"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프로젝트</a:t>
                      </a:r>
                      <a:r>
                        <a:rPr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sz="1400"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단계</a:t>
                      </a:r>
                      <a:r>
                        <a:rPr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defRPr>
                      </a:pPr>
                      <a:r>
                        <a:rPr lang="ko-KR" altLang="en-US"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아쉬움</a:t>
                      </a:r>
                      <a:endParaRPr sz="1400" dirty="0">
                        <a:latin typeface="나눔스퀘어 Light"/>
                        <a:ea typeface="나눔스퀘어 Light"/>
                        <a:cs typeface="나눔스퀘어 Light"/>
                        <a:sym typeface="나눔스퀘어 Light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defRPr>
                      </a:pPr>
                      <a:r>
                        <a:rPr lang="ko-KR" altLang="en-US"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내부 만족도</a:t>
                      </a:r>
                      <a:endParaRPr sz="1400" dirty="0">
                        <a:latin typeface="나눔스퀘어 Light"/>
                        <a:ea typeface="나눔스퀘어 Light"/>
                        <a:cs typeface="나눔스퀘어 Light"/>
                        <a:sym typeface="나눔스퀘어 Light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38100" cap="flat" cmpd="sng" algn="ctr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주제 선정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ea typeface="나눔스퀘어" panose="020B0600000101010101" pitchFamily="50" charset="-127"/>
                        </a:rPr>
                        <a:t>추상적 주제를 데이터로 </a:t>
                      </a:r>
                      <a:endParaRPr lang="en-US" altLang="ko-KR" sz="1400" dirty="0"/>
                    </a:p>
                    <a:p>
                      <a:pPr algn="ctr">
                        <a:defRPr sz="1800"/>
                      </a:pPr>
                      <a:r>
                        <a:rPr lang="ko-KR" altLang="en-US" sz="1400" dirty="0"/>
                        <a:t>표현하는 어려움 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 cap="flat" cmpd="sng" algn="ctr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ea typeface="나눔스퀘어" panose="020B0600000101010101" pitchFamily="50" charset="-127"/>
                        </a:rPr>
                        <a:t>75%</a:t>
                      </a:r>
                    </a:p>
                  </a:txBody>
                  <a:tcPr marL="22860" marR="22860" marT="15240" marB="15240" anchor="ctr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변수의</a:t>
                      </a:r>
                      <a:r>
                        <a:rPr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lang="ko-KR" altLang="en-US"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선정</a:t>
                      </a:r>
                      <a:r>
                        <a:rPr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ea typeface="나눔스퀘어" panose="020B0600000101010101" pitchFamily="50" charset="-127"/>
                        </a:rPr>
                        <a:t>변수 탐색에 대한 지식 및 시간적 여유 부족 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 cap="flat" cmpd="sng" algn="ctr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ea typeface="나눔스퀘어" panose="020B0600000101010101" pitchFamily="50" charset="-127"/>
                        </a:rPr>
                        <a:t>65%</a:t>
                      </a:r>
                    </a:p>
                  </a:txBody>
                  <a:tcPr marL="22860" marR="22860" marT="15240" marB="15240" anchor="ctr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</a:t>
                      </a:r>
                      <a:r>
                        <a:rPr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sz="1400"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탐색</a:t>
                      </a:r>
                      <a:r>
                        <a:rPr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및 </a:t>
                      </a:r>
                      <a:r>
                        <a:rPr sz="1400"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전처리</a:t>
                      </a:r>
                      <a:r>
                        <a:rPr sz="1400" dirty="0">
                          <a:ea typeface="나눔스퀘어" panose="020B0600000101010101" pitchFamily="50" charset="-127"/>
                        </a:rPr>
                        <a:t>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ea typeface="나눔스퀘어" panose="020B0600000101010101" pitchFamily="50" charset="-127"/>
                        </a:rPr>
                        <a:t>단순작업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 cap="flat" cmpd="sng" algn="ctr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ea typeface="나눔스퀘어" panose="020B0600000101010101" pitchFamily="50" charset="-127"/>
                        </a:rPr>
                        <a:t>85%</a:t>
                      </a:r>
                    </a:p>
                  </a:txBody>
                  <a:tcPr marL="22860" marR="22860" marT="15240" marB="15240" anchor="ctr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머신러닝</a:t>
                      </a:r>
                      <a:r>
                        <a:rPr lang="ko-KR" altLang="en-US"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코드 </a:t>
                      </a:r>
                      <a:endParaRPr sz="1400" dirty="0">
                        <a:latin typeface="나눔스퀘어 Light"/>
                        <a:ea typeface="나눔스퀘어 Light"/>
                        <a:cs typeface="나눔스퀘어 Light"/>
                        <a:sym typeface="나눔스퀘어 Light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>
                          <a:ea typeface="나눔스퀘어" panose="020B0600000101010101" pitchFamily="50" charset="-127"/>
                        </a:rPr>
                        <a:t>시간 부족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 cap="flat" cmpd="sng" algn="ctr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ea typeface="나눔스퀘어" panose="020B0600000101010101" pitchFamily="50" charset="-127"/>
                        </a:rPr>
                        <a:t>80%</a:t>
                      </a:r>
                    </a:p>
                  </a:txBody>
                  <a:tcPr marL="22860" marR="22860" marT="15240" marB="15240" anchor="ctr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8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</a:t>
                      </a:r>
                      <a:r>
                        <a:rPr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lang="ko-KR" altLang="en-US" sz="1400"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결과 활용</a:t>
                      </a:r>
                      <a:endParaRPr sz="1400" dirty="0">
                        <a:latin typeface="나눔스퀘어 Light"/>
                        <a:ea typeface="나눔스퀘어 Light"/>
                        <a:cs typeface="나눔스퀘어 Light"/>
                        <a:sym typeface="나눔스퀘어 Light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ko-KR" altLang="en-US" sz="1400" dirty="0" err="1">
                          <a:ea typeface="나눔스퀘어" panose="020B0600000101010101" pitchFamily="50" charset="-127"/>
                        </a:rPr>
                        <a:t>머신러닝</a:t>
                      </a:r>
                      <a:r>
                        <a:rPr lang="ko-KR" altLang="en-US" sz="1400" dirty="0"/>
                        <a:t> 및 </a:t>
                      </a:r>
                      <a:r>
                        <a:rPr lang="ko-KR" altLang="en-US" sz="1400" dirty="0" err="1"/>
                        <a:t>딥러닝의</a:t>
                      </a:r>
                      <a:r>
                        <a:rPr lang="ko-KR" altLang="en-US" sz="1400" dirty="0"/>
                        <a:t> 필요성 학습</a:t>
                      </a:r>
                      <a:endParaRPr sz="1400" dirty="0"/>
                    </a:p>
                  </a:txBody>
                  <a:tcPr marL="45720" marR="45720" anchor="ctr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 cap="flat" cmpd="sng" algn="ctr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dirty="0">
                          <a:effectLst/>
                          <a:ea typeface="나눔스퀘어" panose="020B0600000101010101" pitchFamily="50" charset="-127"/>
                        </a:rPr>
                        <a:t>85%</a:t>
                      </a:r>
                    </a:p>
                  </a:txBody>
                  <a:tcPr marL="22860" marR="22860" marT="15240" marB="15240" anchor="ctr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64805D6-8F4F-3C59-BC4C-8E33601E8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29226"/>
              </p:ext>
            </p:extLst>
          </p:nvPr>
        </p:nvGraphicFramePr>
        <p:xfrm>
          <a:off x="797215" y="2646063"/>
          <a:ext cx="5297523" cy="3608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제목 1"/>
          <p:cNvSpPr txBox="1">
            <a:spLocks noGrp="1"/>
          </p:cNvSpPr>
          <p:nvPr>
            <p:ph type="title"/>
          </p:nvPr>
        </p:nvSpPr>
        <p:spPr>
          <a:xfrm>
            <a:off x="4255625" y="2642121"/>
            <a:ext cx="5257801" cy="1325564"/>
          </a:xfrm>
          <a:prstGeom prst="rect">
            <a:avLst/>
          </a:prstGeom>
        </p:spPr>
        <p:txBody>
          <a:bodyPr/>
          <a:lstStyle>
            <a:lvl1pPr defTabSz="859536">
              <a:defRPr sz="8083">
                <a:solidFill>
                  <a:srgbClr val="D9D9D9"/>
                </a:solidFill>
              </a:defRPr>
            </a:lvl1pPr>
          </a:lstStyle>
          <a:p>
            <a:r>
              <a:t>Q &amp; A</a:t>
            </a:r>
          </a:p>
        </p:txBody>
      </p:sp>
      <p:sp>
        <p:nvSpPr>
          <p:cNvPr id="535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1075522" y="6400413"/>
            <a:ext cx="27827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 dirty="0"/>
          </a:p>
        </p:txBody>
      </p:sp>
      <p:sp>
        <p:nvSpPr>
          <p:cNvPr id="536" name="부제목 2"/>
          <p:cNvSpPr txBox="1"/>
          <p:nvPr/>
        </p:nvSpPr>
        <p:spPr>
          <a:xfrm>
            <a:off x="71120" y="5986419"/>
            <a:ext cx="4481339" cy="87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28600" indent="-2286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2100" b="1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5조 : 배아프조 </a:t>
            </a:r>
          </a:p>
          <a:p>
            <a:pPr marL="228600" indent="-2286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2100" b="1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이지현 전유석 김정훈 황윤재 이명희</a:t>
            </a:r>
          </a:p>
        </p:txBody>
      </p:sp>
      <p:sp>
        <p:nvSpPr>
          <p:cNvPr id="537" name="TextBox 5"/>
          <p:cNvSpPr txBox="1"/>
          <p:nvPr/>
        </p:nvSpPr>
        <p:spPr>
          <a:xfrm>
            <a:off x="71121" y="5604252"/>
            <a:ext cx="103810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r>
              <a:rPr dirty="0">
                <a:ea typeface="나눔스퀘어" panose="020B0600000101010101" pitchFamily="50" charset="-127"/>
              </a:rPr>
              <a:t>2022.05.04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11168495" y="6400413"/>
            <a:ext cx="18530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 dirty="0"/>
          </a:p>
        </p:txBody>
      </p:sp>
      <p:sp>
        <p:nvSpPr>
          <p:cNvPr id="154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15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배경소개 : 팀소개 </a:t>
            </a:r>
          </a:p>
        </p:txBody>
      </p:sp>
      <p:sp>
        <p:nvSpPr>
          <p:cNvPr id="156" name="직선 연결선 1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graphicFrame>
        <p:nvGraphicFramePr>
          <p:cNvPr id="157" name="내용 개체 틀 15"/>
          <p:cNvGraphicFramePr/>
          <p:nvPr/>
        </p:nvGraphicFramePr>
        <p:xfrm>
          <a:off x="533131" y="2053549"/>
          <a:ext cx="11178070" cy="36728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81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5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70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>
                        <a:ea typeface="나눔스퀘어" panose="020B0600000101010101" pitchFamily="50" charset="-127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관심사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각자의 프로젝트 목표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역할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이지현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프로젝트 진행 중 어려웠던 점 최대한 모아 해결하기 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프로젝트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매니저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>
                          <a:ea typeface="나눔스퀘어" panose="020B0600000101010101" pitchFamily="50" charset="-127"/>
                        </a:rPr>
                        <a:t>Manager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전유석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금융 데이터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전반적인 머신러닝 분석 흐름 이해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주제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디벨로퍼</a:t>
                      </a:r>
                      <a:r>
                        <a:rPr dirty="0">
                          <a:ea typeface="나눔스퀘어" panose="020B0600000101010101" pitchFamily="50" charset="-127"/>
                        </a:rPr>
                        <a:t> Developer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김정훈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금융</a:t>
                      </a:r>
                      <a:r>
                        <a:rPr dirty="0"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투자</a:t>
                      </a:r>
                      <a:endParaRPr dirty="0">
                        <a:latin typeface="나눔스퀘어 Light"/>
                        <a:ea typeface="나눔스퀘어 Light"/>
                        <a:cs typeface="나눔스퀘어 Light"/>
                        <a:sym typeface="나눔스퀘어 Light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전반적인 머신러닝 분석 흐름 이해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리서처</a:t>
                      </a:r>
                      <a:r>
                        <a:rPr dirty="0">
                          <a:ea typeface="나눔스퀘어" panose="020B0600000101010101" pitchFamily="50" charset="-127"/>
                        </a:rPr>
                        <a:t> Researcher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황윤재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데이터분석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분석에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있어서</a:t>
                      </a:r>
                      <a:r>
                        <a:rPr dirty="0" err="1"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구체적인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방법론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이해</a:t>
                      </a:r>
                      <a:endParaRPr dirty="0">
                        <a:latin typeface="나눔스퀘어 Light"/>
                        <a:ea typeface="나눔스퀘어 Light"/>
                        <a:cs typeface="나눔스퀘어 Light"/>
                        <a:sym typeface="나눔스퀘어 Light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코드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디벨로퍼</a:t>
                      </a:r>
                      <a:r>
                        <a:rPr dirty="0">
                          <a:ea typeface="나눔스퀘어" panose="020B0600000101010101" pitchFamily="50" charset="-127"/>
                        </a:rPr>
                        <a:t> Developer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이명희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빅데이터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투자</a:t>
                      </a:r>
                      <a:endParaRPr dirty="0">
                        <a:latin typeface="나눔스퀘어 Light"/>
                        <a:ea typeface="나눔스퀘어 Light"/>
                        <a:cs typeface="나눔스퀘어 Light"/>
                        <a:sym typeface="나눔스퀘어 Light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전반적인 머신러닝 분석 흐름 이해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피드백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 err="1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담당</a:t>
                      </a:r>
                      <a:r>
                        <a:rPr dirty="0"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 </a:t>
                      </a:r>
                      <a:r>
                        <a:rPr dirty="0">
                          <a:latin typeface="나눔스퀘어"/>
                          <a:ea typeface="나눔스퀘어" panose="020B0600000101010101" pitchFamily="50" charset="-127"/>
                          <a:cs typeface="나눔스퀘어"/>
                          <a:sym typeface="나눔스퀘어"/>
                        </a:rPr>
                        <a:t> Feedback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8" name="직사각형 1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159" name="제목 1"/>
          <p:cNvSpPr txBox="1">
            <a:spLocks noGrp="1"/>
          </p:cNvSpPr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팀 소개</a:t>
            </a:r>
            <a:br/>
            <a:r>
              <a:rPr sz="1800"/>
              <a:t>팀원의 목표 / 각각의 역할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8495" y="6400413"/>
            <a:ext cx="18530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 dirty="0"/>
          </a:p>
        </p:txBody>
      </p:sp>
      <p:sp>
        <p:nvSpPr>
          <p:cNvPr id="162" name="제목 1"/>
          <p:cNvSpPr txBox="1"/>
          <p:nvPr/>
        </p:nvSpPr>
        <p:spPr>
          <a:xfrm>
            <a:off x="45719" y="204351"/>
            <a:ext cx="3516347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altLang="ko-KR" dirty="0"/>
              <a:t>1. </a:t>
            </a:r>
            <a:r>
              <a:rPr lang="ko-KR" altLang="en-US" dirty="0"/>
              <a:t>배경소개</a:t>
            </a:r>
            <a:r>
              <a:rPr lang="en-US" altLang="ko-KR" dirty="0"/>
              <a:t>: </a:t>
            </a:r>
            <a:r>
              <a:rPr lang="ko-KR" altLang="en-US" dirty="0"/>
              <a:t>분석 과제  배경</a:t>
            </a:r>
          </a:p>
        </p:txBody>
      </p:sp>
      <p:sp>
        <p:nvSpPr>
          <p:cNvPr id="163" name="직선 연결선 14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164" name="그래픽 6" descr="그래픽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그림 8" descr="그림 8"/>
          <p:cNvPicPr>
            <a:picLocks noChangeAspect="1"/>
          </p:cNvPicPr>
          <p:nvPr/>
        </p:nvPicPr>
        <p:blipFill>
          <a:blip r:embed="rId3"/>
          <a:srcRect r="29958"/>
          <a:stretch>
            <a:fillRect/>
          </a:stretch>
        </p:blipFill>
        <p:spPr>
          <a:xfrm>
            <a:off x="800049" y="1951751"/>
            <a:ext cx="6002117" cy="357053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15"/>
          <p:cNvSpPr txBox="1"/>
          <p:nvPr/>
        </p:nvSpPr>
        <p:spPr>
          <a:xfrm>
            <a:off x="7557482" y="3184239"/>
            <a:ext cx="3910186" cy="94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개인의 주식투자 목적 </a:t>
            </a:r>
          </a:p>
          <a:p>
            <a:endParaRPr>
              <a:latin typeface="나눔스퀘어 Light"/>
              <a:ea typeface="나눔스퀘어 Light"/>
              <a:cs typeface="나눔스퀘어 Light"/>
              <a:sym typeface="나눔스퀘어 Light"/>
            </a:endParaRPr>
          </a:p>
        </p:txBody>
      </p:sp>
      <p:sp>
        <p:nvSpPr>
          <p:cNvPr id="167" name="TextBox 17"/>
          <p:cNvSpPr txBox="1"/>
          <p:nvPr/>
        </p:nvSpPr>
        <p:spPr>
          <a:xfrm>
            <a:off x="7543879" y="3623701"/>
            <a:ext cx="291797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>
                <a:ea typeface="나눔스퀘어" panose="020B0600000101010101" pitchFamily="50" charset="-127"/>
              </a:rPr>
              <a:t>➔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수익을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높이기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  <a:r>
              <a:rPr dirty="0" err="1">
                <a:latin typeface="나눔스퀘어 Light"/>
                <a:ea typeface="나눔스퀘어 Light"/>
                <a:cs typeface="나눔스퀘어 Light"/>
                <a:sym typeface="나눔스퀘어 Light"/>
              </a:rPr>
              <a:t>위해</a:t>
            </a:r>
            <a:r>
              <a:rPr dirty="0">
                <a:latin typeface="나눔스퀘어 Light"/>
                <a:ea typeface="나눔스퀘어 Light"/>
                <a:cs typeface="나눔스퀘어 Light"/>
                <a:sym typeface="나눔스퀘어 Light"/>
              </a:rPr>
              <a:t> </a:t>
            </a:r>
          </a:p>
        </p:txBody>
      </p:sp>
      <p:sp>
        <p:nvSpPr>
          <p:cNvPr id="168" name="제목 1"/>
          <p:cNvSpPr txBox="1">
            <a:spLocks noGrp="1"/>
          </p:cNvSpPr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>
              <a:rPr dirty="0"/>
            </a:br>
            <a:r>
              <a:rPr dirty="0" err="1"/>
              <a:t>종가예측의</a:t>
            </a:r>
            <a:r>
              <a:rPr dirty="0"/>
              <a:t> </a:t>
            </a:r>
            <a:r>
              <a:rPr dirty="0" err="1"/>
              <a:t>필요성</a:t>
            </a:r>
            <a:br>
              <a:rPr dirty="0"/>
            </a:br>
            <a:r>
              <a:rPr sz="1800" dirty="0" err="1"/>
              <a:t>개인은</a:t>
            </a:r>
            <a:r>
              <a:rPr sz="1800" dirty="0"/>
              <a:t> 왜 </a:t>
            </a:r>
            <a:r>
              <a:rPr sz="1800" dirty="0" err="1"/>
              <a:t>주식을</a:t>
            </a:r>
            <a:r>
              <a:rPr sz="1800" dirty="0"/>
              <a:t> </a:t>
            </a:r>
            <a:r>
              <a:rPr sz="1800" dirty="0" err="1"/>
              <a:t>하는가</a:t>
            </a:r>
            <a:r>
              <a:rPr sz="1800" dirty="0"/>
              <a:t>? </a:t>
            </a:r>
          </a:p>
        </p:txBody>
      </p:sp>
      <p:sp>
        <p:nvSpPr>
          <p:cNvPr id="169" name="직사각형 23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8495" y="6400413"/>
            <a:ext cx="18530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나눔스퀘어" panose="020B0600000101010101" pitchFamily="50" charset="-127"/>
              </a:rPr>
              <a:t>6</a:t>
            </a:fld>
            <a:endParaRPr dirty="0">
              <a:latin typeface="나눔스퀘어" panose="020B0600000101010101" pitchFamily="50" charset="-127"/>
            </a:endParaRPr>
          </a:p>
        </p:txBody>
      </p:sp>
      <p:sp>
        <p:nvSpPr>
          <p:cNvPr id="173" name="직선 연결선 14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174" name="그래픽 6" descr="그래픽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그림 8" descr="그림 8"/>
          <p:cNvPicPr>
            <a:picLocks noChangeAspect="1"/>
          </p:cNvPicPr>
          <p:nvPr/>
        </p:nvPicPr>
        <p:blipFill>
          <a:blip r:embed="rId3"/>
          <a:srcRect r="29958"/>
          <a:stretch>
            <a:fillRect/>
          </a:stretch>
        </p:blipFill>
        <p:spPr>
          <a:xfrm>
            <a:off x="800049" y="1951751"/>
            <a:ext cx="6002117" cy="357053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15"/>
          <p:cNvSpPr txBox="1"/>
          <p:nvPr/>
        </p:nvSpPr>
        <p:spPr>
          <a:xfrm>
            <a:off x="7583533" y="3173193"/>
            <a:ext cx="391018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나눔스퀘어 Light"/>
                <a:sym typeface="나눔스퀘어 Light"/>
              </a:rPr>
              <a:t>개인의</a:t>
            </a: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 Light"/>
                <a:sym typeface="나눔스퀘어 Light"/>
              </a:rPr>
              <a:t> </a:t>
            </a: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나눔스퀘어 Light"/>
                <a:sym typeface="나눔스퀘어 Light"/>
              </a:rPr>
              <a:t>주식투자</a:t>
            </a: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 Light"/>
                <a:sym typeface="나눔스퀘어 Light"/>
              </a:rPr>
              <a:t> </a:t>
            </a: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나눔스퀘어 Light"/>
                <a:sym typeface="나눔스퀘어 Light"/>
              </a:rPr>
              <a:t>문제</a:t>
            </a: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  <a:cs typeface="나눔스퀘어 Light"/>
              <a:sym typeface="나눔스퀘어 Light"/>
            </a:endParaRPr>
          </a:p>
          <a:p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  <a:cs typeface="나눔스퀘어 Light"/>
              <a:sym typeface="나눔스퀘어 Light"/>
            </a:endParaRPr>
          </a:p>
        </p:txBody>
      </p:sp>
      <p:sp>
        <p:nvSpPr>
          <p:cNvPr id="177" name="TextBox 17"/>
          <p:cNvSpPr txBox="1"/>
          <p:nvPr/>
        </p:nvSpPr>
        <p:spPr>
          <a:xfrm>
            <a:off x="7569930" y="3612655"/>
            <a:ext cx="2917979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➔ </a:t>
            </a: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기준없는</a:t>
            </a: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주식</a:t>
            </a:r>
            <a:r>
              <a:rPr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투자</a:t>
            </a: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  <a:cs typeface="나눔스퀘어 Light"/>
              <a:sym typeface="나눔스퀘어 Light"/>
            </a:endParaRPr>
          </a:p>
        </p:txBody>
      </p:sp>
      <p:sp>
        <p:nvSpPr>
          <p:cNvPr id="178" name="제목 1"/>
          <p:cNvSpPr txBox="1">
            <a:spLocks noGrp="1"/>
          </p:cNvSpPr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종가예측의 필요성</a:t>
            </a:r>
            <a:br/>
            <a:r>
              <a:rPr sz="1800"/>
              <a:t>개인은 왜 주식을 하는가? </a:t>
            </a:r>
          </a:p>
        </p:txBody>
      </p:sp>
      <p:sp>
        <p:nvSpPr>
          <p:cNvPr id="179" name="직사각형 23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9858E3B-C192-58DC-19C6-3E576D23C8E4}"/>
              </a:ext>
            </a:extLst>
          </p:cNvPr>
          <p:cNvSpPr txBox="1"/>
          <p:nvPr/>
        </p:nvSpPr>
        <p:spPr>
          <a:xfrm>
            <a:off x="45719" y="204351"/>
            <a:ext cx="3516347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altLang="ko-KR" dirty="0"/>
              <a:t>1. </a:t>
            </a:r>
            <a:r>
              <a:rPr lang="ko-KR" altLang="en-US" dirty="0"/>
              <a:t>배경소개</a:t>
            </a:r>
            <a:r>
              <a:rPr lang="en-US" altLang="ko-KR" dirty="0"/>
              <a:t>: </a:t>
            </a:r>
            <a:r>
              <a:rPr lang="ko-KR" altLang="en-US" dirty="0"/>
              <a:t>분석 과제  배경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2"/>
          <p:cNvSpPr txBox="1"/>
          <p:nvPr/>
        </p:nvSpPr>
        <p:spPr>
          <a:xfrm>
            <a:off x="8171871" y="3623733"/>
            <a:ext cx="272692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주식투자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기준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마련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나눔스퀘어"/>
            </a:endParaRPr>
          </a:p>
        </p:txBody>
      </p:sp>
      <p:sp>
        <p:nvSpPr>
          <p:cNvPr id="182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8495" y="6400413"/>
            <a:ext cx="18530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184" name="직선 연결선 14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pic>
        <p:nvPicPr>
          <p:cNvPr id="185" name="그래픽 6" descr="그래픽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그림 8" descr="그림 8"/>
          <p:cNvPicPr>
            <a:picLocks noChangeAspect="1"/>
          </p:cNvPicPr>
          <p:nvPr/>
        </p:nvPicPr>
        <p:blipFill>
          <a:blip r:embed="rId3"/>
          <a:srcRect r="29958"/>
          <a:stretch>
            <a:fillRect/>
          </a:stretch>
        </p:blipFill>
        <p:spPr>
          <a:xfrm>
            <a:off x="800049" y="1951751"/>
            <a:ext cx="6002117" cy="357053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제목 1"/>
          <p:cNvSpPr txBox="1">
            <a:spLocks noGrp="1"/>
          </p:cNvSpPr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종가예측의 필요성</a:t>
            </a:r>
            <a:br/>
            <a:r>
              <a:rPr sz="1800"/>
              <a:t>개인은 왜 주식을 하는가? </a:t>
            </a:r>
          </a:p>
        </p:txBody>
      </p:sp>
      <p:sp>
        <p:nvSpPr>
          <p:cNvPr id="188" name="직사각형 23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C953558-79AF-9741-4303-15426984F70E}"/>
              </a:ext>
            </a:extLst>
          </p:cNvPr>
          <p:cNvSpPr txBox="1"/>
          <p:nvPr/>
        </p:nvSpPr>
        <p:spPr>
          <a:xfrm>
            <a:off x="45719" y="204351"/>
            <a:ext cx="3516347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altLang="ko-KR" dirty="0"/>
              <a:t>1. </a:t>
            </a:r>
            <a:r>
              <a:rPr lang="ko-KR" altLang="en-US" dirty="0"/>
              <a:t>배경소개</a:t>
            </a:r>
            <a:r>
              <a:rPr lang="en-US" altLang="ko-KR" dirty="0"/>
              <a:t>: </a:t>
            </a:r>
            <a:r>
              <a:rPr lang="ko-KR" altLang="en-US" dirty="0"/>
              <a:t>분석 과제  배경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다이어그램 5"/>
          <p:cNvGrpSpPr/>
          <p:nvPr/>
        </p:nvGrpSpPr>
        <p:grpSpPr>
          <a:xfrm>
            <a:off x="3920425" y="1970605"/>
            <a:ext cx="4351152" cy="3581974"/>
            <a:chOff x="0" y="0"/>
            <a:chExt cx="4351151" cy="3581972"/>
          </a:xfrm>
        </p:grpSpPr>
        <p:grpSp>
          <p:nvGrpSpPr>
            <p:cNvPr id="192" name="그룹"/>
            <p:cNvGrpSpPr/>
            <p:nvPr/>
          </p:nvGrpSpPr>
          <p:grpSpPr>
            <a:xfrm>
              <a:off x="1306403" y="0"/>
              <a:ext cx="1738343" cy="1129922"/>
              <a:chOff x="0" y="0"/>
              <a:chExt cx="1738341" cy="1129921"/>
            </a:xfrm>
          </p:grpSpPr>
          <p:sp>
            <p:nvSpPr>
              <p:cNvPr id="190" name="모서리가 둥근 직사각형"/>
              <p:cNvSpPr/>
              <p:nvPr/>
            </p:nvSpPr>
            <p:spPr>
              <a:xfrm>
                <a:off x="0" y="0"/>
                <a:ext cx="1738341" cy="112992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1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1" name="경제"/>
              <p:cNvSpPr txBox="1"/>
              <p:nvPr/>
            </p:nvSpPr>
            <p:spPr>
              <a:xfrm>
                <a:off x="55157" y="298609"/>
                <a:ext cx="1628027" cy="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33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sym typeface="나눔스퀘어 Light"/>
                  </a:rPr>
                  <a:t>경제</a:t>
                </a: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나눔스퀘어 Light"/>
                </a:endParaRPr>
              </a:p>
            </p:txBody>
          </p:sp>
        </p:grpSp>
        <p:sp>
          <p:nvSpPr>
            <p:cNvPr id="193" name="선"/>
            <p:cNvSpPr/>
            <p:nvPr/>
          </p:nvSpPr>
          <p:spPr>
            <a:xfrm>
              <a:off x="3057402" y="849552"/>
              <a:ext cx="626702" cy="139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7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14102" y="4940"/>
                    <a:pt x="21600" y="13205"/>
                    <a:pt x="19597" y="2160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96" name="그룹"/>
            <p:cNvGrpSpPr/>
            <p:nvPr/>
          </p:nvGrpSpPr>
          <p:grpSpPr>
            <a:xfrm>
              <a:off x="2612808" y="2262758"/>
              <a:ext cx="1738343" cy="1129922"/>
              <a:chOff x="0" y="0"/>
              <a:chExt cx="1738341" cy="1129921"/>
            </a:xfrm>
          </p:grpSpPr>
          <p:sp>
            <p:nvSpPr>
              <p:cNvPr id="194" name="모서리가 둥근 직사각형"/>
              <p:cNvSpPr/>
              <p:nvPr/>
            </p:nvSpPr>
            <p:spPr>
              <a:xfrm>
                <a:off x="0" y="0"/>
                <a:ext cx="1738341" cy="112992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67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sz="33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5" name="산업군"/>
              <p:cNvSpPr txBox="1"/>
              <p:nvPr/>
            </p:nvSpPr>
            <p:spPr>
              <a:xfrm>
                <a:off x="55157" y="298609"/>
                <a:ext cx="1628026" cy="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33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sym typeface="나눔스퀘어 Light"/>
                  </a:rPr>
                  <a:t>산업군</a:t>
                </a: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나눔스퀘어 Light"/>
                </a:endParaRPr>
              </a:p>
            </p:txBody>
          </p:sp>
        </p:grpSp>
        <p:sp>
          <p:nvSpPr>
            <p:cNvPr id="197" name="선"/>
            <p:cNvSpPr/>
            <p:nvPr/>
          </p:nvSpPr>
          <p:spPr>
            <a:xfrm>
              <a:off x="1456787" y="3399714"/>
              <a:ext cx="1437575" cy="182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lnTo>
                    <a:pt x="21600" y="0"/>
                  </a:lnTo>
                  <a:cubicBezTo>
                    <a:pt x="14863" y="21600"/>
                    <a:pt x="6737" y="21600"/>
                    <a:pt x="0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00" name="그룹"/>
            <p:cNvGrpSpPr/>
            <p:nvPr/>
          </p:nvGrpSpPr>
          <p:grpSpPr>
            <a:xfrm>
              <a:off x="0" y="2262758"/>
              <a:ext cx="1738342" cy="1129922"/>
              <a:chOff x="0" y="0"/>
              <a:chExt cx="1738341" cy="1129921"/>
            </a:xfrm>
          </p:grpSpPr>
          <p:sp>
            <p:nvSpPr>
              <p:cNvPr id="198" name="모서리가 둥근 직사각형"/>
              <p:cNvSpPr/>
              <p:nvPr/>
            </p:nvSpPr>
            <p:spPr>
              <a:xfrm>
                <a:off x="0" y="0"/>
                <a:ext cx="1738341" cy="112992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sz="33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9" name="개별기업"/>
              <p:cNvSpPr txBox="1"/>
              <p:nvPr/>
            </p:nvSpPr>
            <p:spPr>
              <a:xfrm>
                <a:off x="55158" y="298609"/>
                <a:ext cx="1628026" cy="5327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sz="33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sym typeface="나눔스퀘어 Light"/>
                  </a:rPr>
                  <a:t>개별기업</a:t>
                </a: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나눔스퀘어 Light"/>
                </a:endParaRPr>
              </a:p>
            </p:txBody>
          </p:sp>
        </p:grpSp>
        <p:sp>
          <p:nvSpPr>
            <p:cNvPr id="201" name="선"/>
            <p:cNvSpPr/>
            <p:nvPr/>
          </p:nvSpPr>
          <p:spPr>
            <a:xfrm>
              <a:off x="667044" y="849551"/>
              <a:ext cx="626701" cy="139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7" h="21600" extrusionOk="0">
                  <a:moveTo>
                    <a:pt x="320" y="21600"/>
                  </a:moveTo>
                  <a:lnTo>
                    <a:pt x="320" y="21600"/>
                  </a:lnTo>
                  <a:cubicBezTo>
                    <a:pt x="-1683" y="13205"/>
                    <a:pt x="5815" y="4940"/>
                    <a:pt x="19917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03" name="TextBox 31"/>
          <p:cNvSpPr txBox="1"/>
          <p:nvPr/>
        </p:nvSpPr>
        <p:spPr>
          <a:xfrm>
            <a:off x="5136506" y="3497700"/>
            <a:ext cx="1932372" cy="718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기본적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 </a:t>
            </a:r>
            <a:b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</a:b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분석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나눔스퀘어"/>
            </a:endParaRPr>
          </a:p>
        </p:txBody>
      </p:sp>
      <p:sp>
        <p:nvSpPr>
          <p:cNvPr id="204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8495" y="6400413"/>
            <a:ext cx="18530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206" name="직선 연결선 19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07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08" name="제목 1"/>
          <p:cNvSpPr txBox="1">
            <a:spLocks noGrp="1"/>
          </p:cNvSpPr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>
              <a:rPr dirty="0"/>
            </a:br>
            <a:r>
              <a:rPr dirty="0"/>
              <a:t>3대 </a:t>
            </a:r>
            <a:r>
              <a:rPr dirty="0" err="1"/>
              <a:t>금융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</a:t>
            </a:r>
            <a:r>
              <a:rPr dirty="0" err="1"/>
              <a:t>이론</a:t>
            </a:r>
            <a:br>
              <a:rPr dirty="0"/>
            </a:br>
            <a:r>
              <a:rPr sz="1800" dirty="0" err="1"/>
              <a:t>기본적</a:t>
            </a:r>
            <a:r>
              <a:rPr sz="1800" dirty="0"/>
              <a:t> </a:t>
            </a:r>
            <a:r>
              <a:rPr sz="1800" dirty="0" err="1"/>
              <a:t>분석</a:t>
            </a:r>
            <a:r>
              <a:rPr sz="1800" dirty="0"/>
              <a:t>/ </a:t>
            </a:r>
            <a:r>
              <a:rPr sz="1800" dirty="0" err="1"/>
              <a:t>기술적</a:t>
            </a:r>
            <a:r>
              <a:rPr sz="1800" dirty="0"/>
              <a:t> </a:t>
            </a:r>
            <a:r>
              <a:rPr sz="1800" dirty="0" err="1"/>
              <a:t>분석</a:t>
            </a:r>
            <a:endParaRPr sz="18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8F17354A-8151-E52A-CADE-420FD746FB8D}"/>
              </a:ext>
            </a:extLst>
          </p:cNvPr>
          <p:cNvSpPr txBox="1"/>
          <p:nvPr/>
        </p:nvSpPr>
        <p:spPr>
          <a:xfrm>
            <a:off x="45719" y="204351"/>
            <a:ext cx="3516347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altLang="ko-KR" dirty="0"/>
              <a:t>1. </a:t>
            </a:r>
            <a:r>
              <a:rPr lang="ko-KR" altLang="en-US" dirty="0"/>
              <a:t>배경소개</a:t>
            </a:r>
            <a:r>
              <a:rPr lang="en-US" altLang="ko-KR" dirty="0"/>
              <a:t>: </a:t>
            </a:r>
            <a:r>
              <a:rPr lang="ko-KR" altLang="en-US" dirty="0"/>
              <a:t>분석 과제  배경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8495" y="6400413"/>
            <a:ext cx="18530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214" name="직선 연결선 19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15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endParaRPr dirty="0">
              <a:ea typeface="나눔스퀘어" panose="020B0600000101010101" pitchFamily="50" charset="-127"/>
            </a:endParaRPr>
          </a:p>
        </p:txBody>
      </p:sp>
      <p:sp>
        <p:nvSpPr>
          <p:cNvPr id="216" name="제목 1"/>
          <p:cNvSpPr txBox="1">
            <a:spLocks noGrp="1"/>
          </p:cNvSpPr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>
              <a:rPr dirty="0"/>
            </a:br>
            <a:r>
              <a:rPr dirty="0"/>
              <a:t>3대 </a:t>
            </a:r>
            <a:r>
              <a:rPr dirty="0" err="1"/>
              <a:t>금융</a:t>
            </a:r>
            <a:r>
              <a:rPr dirty="0"/>
              <a:t> </a:t>
            </a:r>
            <a:r>
              <a:rPr dirty="0" err="1"/>
              <a:t>분석</a:t>
            </a:r>
            <a:r>
              <a:rPr dirty="0"/>
              <a:t> </a:t>
            </a:r>
            <a:r>
              <a:rPr dirty="0" err="1"/>
              <a:t>이론</a:t>
            </a:r>
            <a:br>
              <a:rPr dirty="0"/>
            </a:br>
            <a:r>
              <a:rPr sz="1800" dirty="0" err="1"/>
              <a:t>기본적</a:t>
            </a:r>
            <a:r>
              <a:rPr sz="1800" dirty="0"/>
              <a:t> </a:t>
            </a:r>
            <a:r>
              <a:rPr sz="1800" dirty="0" err="1"/>
              <a:t>분석</a:t>
            </a:r>
            <a:r>
              <a:rPr sz="1800" dirty="0"/>
              <a:t>/ </a:t>
            </a:r>
            <a:r>
              <a:rPr sz="1800" dirty="0" err="1"/>
              <a:t>기술적</a:t>
            </a:r>
            <a:r>
              <a:rPr sz="1800" dirty="0"/>
              <a:t> </a:t>
            </a:r>
            <a:r>
              <a:rPr sz="1800" dirty="0" err="1"/>
              <a:t>분석</a:t>
            </a:r>
            <a:endParaRPr sz="1800" dirty="0"/>
          </a:p>
        </p:txBody>
      </p:sp>
      <p:grpSp>
        <p:nvGrpSpPr>
          <p:cNvPr id="229" name="다이어그램 22"/>
          <p:cNvGrpSpPr/>
          <p:nvPr/>
        </p:nvGrpSpPr>
        <p:grpSpPr>
          <a:xfrm>
            <a:off x="4021483" y="2176726"/>
            <a:ext cx="4052191" cy="3335504"/>
            <a:chOff x="0" y="0"/>
            <a:chExt cx="4052190" cy="3335502"/>
          </a:xfrm>
        </p:grpSpPr>
        <p:grpSp>
          <p:nvGrpSpPr>
            <p:cNvPr id="219" name="그룹"/>
            <p:cNvGrpSpPr/>
            <p:nvPr/>
          </p:nvGrpSpPr>
          <p:grpSpPr>
            <a:xfrm>
              <a:off x="1216426" y="0"/>
              <a:ext cx="1619336" cy="1052568"/>
              <a:chOff x="0" y="0"/>
              <a:chExt cx="1619335" cy="1052567"/>
            </a:xfrm>
          </p:grpSpPr>
          <p:sp>
            <p:nvSpPr>
              <p:cNvPr id="217" name="모서리가 둥근 직사각형"/>
              <p:cNvSpPr/>
              <p:nvPr/>
            </p:nvSpPr>
            <p:spPr>
              <a:xfrm>
                <a:off x="0" y="0"/>
                <a:ext cx="1619335" cy="1052567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1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700"/>
                  </a:spcBef>
                  <a:defRPr sz="31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8" name="시장반영"/>
              <p:cNvSpPr txBox="1"/>
              <p:nvPr/>
            </p:nvSpPr>
            <p:spPr>
              <a:xfrm>
                <a:off x="51382" y="273878"/>
                <a:ext cx="1516571" cy="5048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sym typeface="나눔스퀘어 Light"/>
                  </a:rPr>
                  <a:t>시장반영</a:t>
                </a: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나눔스퀘어 Light"/>
                </a:endParaRPr>
              </a:p>
            </p:txBody>
          </p:sp>
        </p:grpSp>
        <p:sp>
          <p:nvSpPr>
            <p:cNvPr id="220" name="선"/>
            <p:cNvSpPr/>
            <p:nvPr/>
          </p:nvSpPr>
          <p:spPr>
            <a:xfrm>
              <a:off x="2847540" y="791528"/>
              <a:ext cx="583186" cy="1301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9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14102" y="4942"/>
                    <a:pt x="21600" y="13206"/>
                    <a:pt x="19599" y="2160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23" name="그룹"/>
            <p:cNvGrpSpPr/>
            <p:nvPr/>
          </p:nvGrpSpPr>
          <p:grpSpPr>
            <a:xfrm>
              <a:off x="2432854" y="2106912"/>
              <a:ext cx="1619336" cy="1052569"/>
              <a:chOff x="0" y="0"/>
              <a:chExt cx="1619335" cy="1052567"/>
            </a:xfrm>
          </p:grpSpPr>
          <p:sp>
            <p:nvSpPr>
              <p:cNvPr id="221" name="모서리가 둥근 직사각형"/>
              <p:cNvSpPr/>
              <p:nvPr/>
            </p:nvSpPr>
            <p:spPr>
              <a:xfrm>
                <a:off x="0" y="0"/>
                <a:ext cx="1619335" cy="1052567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67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700"/>
                  </a:spcBef>
                  <a:defRPr sz="31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2" name="가격추세"/>
              <p:cNvSpPr txBox="1"/>
              <p:nvPr/>
            </p:nvSpPr>
            <p:spPr>
              <a:xfrm>
                <a:off x="51381" y="273880"/>
                <a:ext cx="1516571" cy="5048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sym typeface="나눔스퀘어 Light"/>
                  </a:rPr>
                  <a:t>가격추세</a:t>
                </a: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나눔스퀘어 Light"/>
                </a:endParaRPr>
              </a:p>
            </p:txBody>
          </p:sp>
        </p:grpSp>
        <p:sp>
          <p:nvSpPr>
            <p:cNvPr id="224" name="선"/>
            <p:cNvSpPr/>
            <p:nvPr/>
          </p:nvSpPr>
          <p:spPr>
            <a:xfrm>
              <a:off x="1357230" y="3166022"/>
              <a:ext cx="1337730" cy="169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21600" y="0"/>
                  </a:moveTo>
                  <a:lnTo>
                    <a:pt x="21600" y="0"/>
                  </a:lnTo>
                  <a:cubicBezTo>
                    <a:pt x="14862" y="21600"/>
                    <a:pt x="6738" y="21600"/>
                    <a:pt x="0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27" name="그룹"/>
            <p:cNvGrpSpPr/>
            <p:nvPr/>
          </p:nvGrpSpPr>
          <p:grpSpPr>
            <a:xfrm>
              <a:off x="0" y="2106912"/>
              <a:ext cx="1619336" cy="1052569"/>
              <a:chOff x="0" y="0"/>
              <a:chExt cx="1619335" cy="1052567"/>
            </a:xfrm>
          </p:grpSpPr>
          <p:sp>
            <p:nvSpPr>
              <p:cNvPr id="225" name="모서리가 둥근 직사각형"/>
              <p:cNvSpPr/>
              <p:nvPr/>
            </p:nvSpPr>
            <p:spPr>
              <a:xfrm>
                <a:off x="0" y="0"/>
                <a:ext cx="1619335" cy="1052567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700"/>
                  </a:spcBef>
                  <a:defRPr sz="31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6" name="역사반복"/>
              <p:cNvSpPr txBox="1"/>
              <p:nvPr/>
            </p:nvSpPr>
            <p:spPr>
              <a:xfrm>
                <a:off x="51381" y="273880"/>
                <a:ext cx="1516572" cy="5048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sym typeface="나눔스퀘어 Light"/>
                  </a:rPr>
                  <a:t>역사반복</a:t>
                </a:r>
                <a:endParaRPr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나눔스퀘어 Light"/>
                </a:endParaRPr>
              </a:p>
            </p:txBody>
          </p:sp>
        </p:grpSp>
        <p:sp>
          <p:nvSpPr>
            <p:cNvPr id="228" name="선"/>
            <p:cNvSpPr/>
            <p:nvPr/>
          </p:nvSpPr>
          <p:spPr>
            <a:xfrm>
              <a:off x="621463" y="791529"/>
              <a:ext cx="583185" cy="1301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9" h="21600" extrusionOk="0">
                  <a:moveTo>
                    <a:pt x="320" y="21600"/>
                  </a:moveTo>
                  <a:lnTo>
                    <a:pt x="320" y="21600"/>
                  </a:lnTo>
                  <a:cubicBezTo>
                    <a:pt x="-1681" y="13206"/>
                    <a:pt x="5817" y="4942"/>
                    <a:pt x="19919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0" name="TextBox 24"/>
          <p:cNvSpPr txBox="1"/>
          <p:nvPr/>
        </p:nvSpPr>
        <p:spPr>
          <a:xfrm>
            <a:off x="5131074" y="3761385"/>
            <a:ext cx="183300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/>
            </a:lvl1pPr>
          </a:lstStyle>
          <a:p>
            <a: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기술적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  <a:sym typeface="나눔스퀘어"/>
              </a:rPr>
              <a:t>분석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  <a:sym typeface="나눔스퀘어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F56DAF7C-0619-B33D-D702-06C704AE6B74}"/>
              </a:ext>
            </a:extLst>
          </p:cNvPr>
          <p:cNvSpPr txBox="1"/>
          <p:nvPr/>
        </p:nvSpPr>
        <p:spPr>
          <a:xfrm>
            <a:off x="45719" y="204351"/>
            <a:ext cx="3516347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 lang="en-US" altLang="ko-KR" dirty="0"/>
              <a:t>1. </a:t>
            </a:r>
            <a:r>
              <a:rPr lang="ko-KR" altLang="en-US" dirty="0"/>
              <a:t>배경소개</a:t>
            </a:r>
            <a:r>
              <a:rPr lang="en-US" altLang="ko-KR" dirty="0"/>
              <a:t>: </a:t>
            </a:r>
            <a:r>
              <a:rPr lang="ko-KR" altLang="en-US" dirty="0"/>
              <a:t>분석 과제  배경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DEDBDB">
          <a:alpha val="9000"/>
        </a:srgbClr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34783"/>
            <a:satOff val="-58974"/>
            <a:lumOff val="7647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나눔스퀘어"/>
            <a:ea typeface="나눔스퀘어"/>
            <a:cs typeface="나눔스퀘어"/>
            <a:sym typeface="나눔스퀘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나눔스퀘어"/>
            <a:ea typeface="나눔스퀘어"/>
            <a:cs typeface="나눔스퀘어"/>
            <a:sym typeface="나눔스퀘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34783"/>
            <a:satOff val="-58974"/>
            <a:lumOff val="7647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나눔스퀘어"/>
            <a:ea typeface="나눔스퀘어"/>
            <a:cs typeface="나눔스퀘어"/>
            <a:sym typeface="나눔스퀘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나눔스퀘어"/>
            <a:ea typeface="나눔스퀘어"/>
            <a:cs typeface="나눔스퀘어"/>
            <a:sym typeface="나눔스퀘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1772</Words>
  <Application>Microsoft Office PowerPoint</Application>
  <PresentationFormat>와이드스크린</PresentationFormat>
  <Paragraphs>411</Paragraphs>
  <Slides>38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Arial</vt:lpstr>
      <vt:lpstr>Times New Roman</vt:lpstr>
      <vt:lpstr>Georgia</vt:lpstr>
      <vt:lpstr>카페24 빛나는별</vt:lpstr>
      <vt:lpstr>Open Sans</vt:lpstr>
      <vt:lpstr>KoPub바탕체 Medium</vt:lpstr>
      <vt:lpstr>Helvetica</vt:lpstr>
      <vt:lpstr>맑은 고딕</vt:lpstr>
      <vt:lpstr>나눔고딕</vt:lpstr>
      <vt:lpstr>KBIZ한마음명조 B</vt:lpstr>
      <vt:lpstr>나눔스퀘어 Bold</vt:lpstr>
      <vt:lpstr>나눔스퀘어 ExtraBold</vt:lpstr>
      <vt:lpstr>나눔스퀘어</vt:lpstr>
      <vt:lpstr>나눔스퀘어 Light</vt:lpstr>
      <vt:lpstr>Office 테마</vt:lpstr>
      <vt:lpstr>코로나 충격이 코스피 200에  미치는 영향</vt:lpstr>
      <vt:lpstr>PowerPoint 프레젠테이션</vt:lpstr>
      <vt:lpstr>PowerPoint 프레젠테이션</vt:lpstr>
      <vt:lpstr> 팀 소개 팀원의 목표 / 각각의 역할</vt:lpstr>
      <vt:lpstr> 종가예측의 필요성 개인은 왜 주식을 하는가? </vt:lpstr>
      <vt:lpstr> 종가예측의 필요성 개인은 왜 주식을 하는가? </vt:lpstr>
      <vt:lpstr> 종가예측의 필요성 개인은 왜 주식을 하는가? </vt:lpstr>
      <vt:lpstr> 3대 금융 분석 이론 기본적 분석/ 기술적 분석</vt:lpstr>
      <vt:lpstr> 3대 금융 분석 이론 기본적 분석/ 기술적 분석</vt:lpstr>
      <vt:lpstr> 3대 금융 분석 이론 기본적 분석/ 기술적 분석</vt:lpstr>
      <vt:lpstr>PowerPoint 프레젠테이션</vt:lpstr>
      <vt:lpstr>PowerPoint 프레젠테이션</vt:lpstr>
      <vt:lpstr> 코로나 충격이 코스피 200에 미치는 영향  주제 재선정 </vt:lpstr>
      <vt:lpstr>PowerPoint 프레젠테이션</vt:lpstr>
      <vt:lpstr> ARIMA 모델 선정  자귀회귀 시계열 분석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코로나 충격이 코스피 200에  미치는 영향</dc:title>
  <cp:lastModifiedBy>이지현</cp:lastModifiedBy>
  <cp:revision>5</cp:revision>
  <dcterms:modified xsi:type="dcterms:W3CDTF">2022-05-03T05:32:06Z</dcterms:modified>
</cp:coreProperties>
</file>